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89" r:id="rId2"/>
    <p:sldId id="391" r:id="rId3"/>
    <p:sldId id="290" r:id="rId4"/>
    <p:sldId id="390" r:id="rId5"/>
    <p:sldId id="291" r:id="rId6"/>
    <p:sldId id="347" r:id="rId7"/>
    <p:sldId id="314" r:id="rId8"/>
    <p:sldId id="293" r:id="rId9"/>
    <p:sldId id="294" r:id="rId10"/>
    <p:sldId id="295" r:id="rId11"/>
    <p:sldId id="296" r:id="rId12"/>
    <p:sldId id="297" r:id="rId13"/>
    <p:sldId id="382" r:id="rId14"/>
    <p:sldId id="298" r:id="rId15"/>
    <p:sldId id="299" r:id="rId16"/>
    <p:sldId id="300" r:id="rId17"/>
    <p:sldId id="301" r:id="rId18"/>
    <p:sldId id="302" r:id="rId19"/>
    <p:sldId id="303" r:id="rId20"/>
    <p:sldId id="304" r:id="rId21"/>
    <p:sldId id="305" r:id="rId22"/>
    <p:sldId id="389" r:id="rId23"/>
    <p:sldId id="383" r:id="rId24"/>
    <p:sldId id="384" r:id="rId25"/>
    <p:sldId id="385" r:id="rId26"/>
    <p:sldId id="392" r:id="rId27"/>
    <p:sldId id="393" r:id="rId28"/>
    <p:sldId id="394" r:id="rId29"/>
    <p:sldId id="395" r:id="rId30"/>
    <p:sldId id="396" r:id="rId31"/>
    <p:sldId id="397" r:id="rId32"/>
    <p:sldId id="388" r:id="rId33"/>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0"/>
    <a:srgbClr val="EAEAEA"/>
    <a:srgbClr val="E02C0E"/>
    <a:srgbClr val="666666"/>
    <a:srgbClr val="6D6D6D"/>
    <a:srgbClr val="606060"/>
    <a:srgbClr val="0000FF"/>
    <a:srgbClr val="E013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9" autoAdjust="0"/>
    <p:restoredTop sz="94663"/>
  </p:normalViewPr>
  <p:slideViewPr>
    <p:cSldViewPr>
      <p:cViewPr varScale="1">
        <p:scale>
          <a:sx n="117" d="100"/>
          <a:sy n="117" d="100"/>
        </p:scale>
        <p:origin x="1464"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atin typeface="Arial" charset="0"/>
                <a:ea typeface="+mn-ea"/>
                <a:cs typeface="Arial" charset="0"/>
              </a:defRPr>
            </a:lvl1pPr>
          </a:lstStyle>
          <a:p>
            <a:pPr>
              <a:defRPr/>
            </a:pPr>
            <a:endParaRPr lang="en-US" dirty="0"/>
          </a:p>
        </p:txBody>
      </p:sp>
      <p:sp>
        <p:nvSpPr>
          <p:cNvPr id="3" name="Date Placeholder 2"/>
          <p:cNvSpPr>
            <a:spLocks noGrp="1"/>
          </p:cNvSpPr>
          <p:nvPr>
            <p:ph type="dt" idx="1"/>
          </p:nvPr>
        </p:nvSpPr>
        <p:spPr>
          <a:xfrm>
            <a:off x="3884613" y="0"/>
            <a:ext cx="2971800" cy="465138"/>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cs typeface="Arial" pitchFamily="34" charset="0"/>
              </a:defRPr>
            </a:lvl1pPr>
          </a:lstStyle>
          <a:p>
            <a:pPr>
              <a:defRPr/>
            </a:pPr>
            <a:fld id="{D60D7272-3A84-417A-BF7F-370BA46E8AEF}" type="datetimeFigureOut">
              <a:rPr lang="en-US"/>
              <a:pPr>
                <a:defRPr/>
              </a:pPr>
              <a:t>9/16/20</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atin typeface="Arial" charset="0"/>
                <a:ea typeface="+mn-ea"/>
                <a:cs typeface="Arial" charset="0"/>
              </a:defRPr>
            </a:lvl1pPr>
          </a:lstStyle>
          <a:p>
            <a:pPr>
              <a:defRPr/>
            </a:pPr>
            <a:endParaRPr lang="en-US" dirty="0"/>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cs typeface="Arial" pitchFamily="34" charset="0"/>
              </a:defRPr>
            </a:lvl1pPr>
          </a:lstStyle>
          <a:p>
            <a:pPr>
              <a:defRPr/>
            </a:pPr>
            <a:fld id="{420F1946-7A65-4BE0-B5AF-1BA90B1A60F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Rot="1" noChangeAspect="1" noChangeArrowheads="1" noTextEdit="1"/>
          </p:cNvSpPr>
          <p:nvPr>
            <p:ph type="sldImg"/>
          </p:nvPr>
        </p:nvSpPr>
        <p:spPr bwMode="auto">
          <a:xfrm>
            <a:off x="1212850" y="881063"/>
            <a:ext cx="4414838" cy="3311525"/>
          </a:xfrm>
          <a:solidFill>
            <a:srgbClr val="FFFFFF"/>
          </a:solidFill>
          <a:ln>
            <a:solidFill>
              <a:srgbClr val="000000"/>
            </a:solidFill>
            <a:miter lim="800000"/>
            <a:headEnd/>
            <a:tailEnd/>
          </a:ln>
        </p:spPr>
      </p:sp>
      <p:sp>
        <p:nvSpPr>
          <p:cNvPr id="29699" name="Rectangle 1027"/>
          <p:cNvSpPr>
            <a:spLocks noGrp="1" noChangeArrowheads="1"/>
          </p:cNvSpPr>
          <p:nvPr>
            <p:ph type="body" idx="1"/>
          </p:nvPr>
        </p:nvSpPr>
        <p:spPr bwMode="auto">
          <a:xfrm>
            <a:off x="393700" y="4260850"/>
            <a:ext cx="6045200" cy="4173538"/>
          </a:xfrm>
          <a:solidFill>
            <a:srgbClr val="FFFFFF"/>
          </a:solidFill>
          <a:ln>
            <a:solidFill>
              <a:srgbClr val="000000"/>
            </a:solidFill>
            <a:miter lim="800000"/>
            <a:headEnd/>
            <a:tailEnd/>
          </a:ln>
        </p:spPr>
        <p:txBody>
          <a:bodyPr wrap="square" numCol="1" anchor="t" anchorCtr="0" compatLnSpc="1">
            <a:prstTxWarp prst="textNoShape">
              <a:avLst/>
            </a:prstTxWarp>
          </a:bodyPr>
          <a:lstStyle/>
          <a:p>
            <a:pPr lvl="1" eaLnBrk="1" hangingPunct="1"/>
            <a:endParaRPr lang="en-US" dirty="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bwMode="auto">
          <a:xfrm>
            <a:off x="1212850" y="881063"/>
            <a:ext cx="4414838" cy="3311525"/>
          </a:xfrm>
          <a:noFill/>
          <a:ln>
            <a:solidFill>
              <a:srgbClr val="000000"/>
            </a:solidFill>
            <a:miter lim="800000"/>
            <a:headEnd/>
            <a:tailEnd/>
          </a:ln>
        </p:spPr>
      </p:sp>
      <p:sp>
        <p:nvSpPr>
          <p:cNvPr id="3891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bwMode="auto">
          <a:xfrm>
            <a:off x="1212850" y="881063"/>
            <a:ext cx="4414838" cy="3311525"/>
          </a:xfrm>
          <a:noFill/>
          <a:ln>
            <a:solidFill>
              <a:srgbClr val="000000"/>
            </a:solidFill>
            <a:miter lim="800000"/>
            <a:headEnd/>
            <a:tailEnd/>
          </a:ln>
        </p:spPr>
      </p:sp>
      <p:sp>
        <p:nvSpPr>
          <p:cNvPr id="3993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bwMode="auto">
          <a:xfrm>
            <a:off x="1212850" y="881063"/>
            <a:ext cx="4414838" cy="3311525"/>
          </a:xfrm>
          <a:noFill/>
          <a:ln>
            <a:solidFill>
              <a:srgbClr val="000000"/>
            </a:solidFill>
            <a:miter lim="800000"/>
            <a:headEnd/>
            <a:tailEnd/>
          </a:ln>
        </p:spPr>
      </p:sp>
      <p:sp>
        <p:nvSpPr>
          <p:cNvPr id="409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bwMode="auto">
          <a:xfrm>
            <a:off x="1212850" y="881063"/>
            <a:ext cx="4414838" cy="3311525"/>
          </a:xfrm>
          <a:noFill/>
          <a:ln>
            <a:solidFill>
              <a:srgbClr val="000000"/>
            </a:solidFill>
            <a:miter lim="800000"/>
            <a:headEnd/>
            <a:tailEnd/>
          </a:ln>
        </p:spPr>
      </p:sp>
      <p:sp>
        <p:nvSpPr>
          <p:cNvPr id="4198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bwMode="auto">
          <a:xfrm>
            <a:off x="1212850" y="881063"/>
            <a:ext cx="4414838" cy="3311525"/>
          </a:xfrm>
          <a:noFill/>
          <a:ln>
            <a:solidFill>
              <a:srgbClr val="000000"/>
            </a:solidFill>
            <a:miter lim="800000"/>
            <a:headEnd/>
            <a:tailEnd/>
          </a:ln>
        </p:spPr>
      </p:sp>
      <p:sp>
        <p:nvSpPr>
          <p:cNvPr id="4301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0" lvl="1" eaLnBrk="1" hangingPunct="1">
              <a:spcBef>
                <a:spcPct val="0"/>
              </a:spcBef>
            </a:pPr>
            <a:endParaRPr lang="en-US" dirty="0">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bwMode="auto">
          <a:xfrm>
            <a:off x="1212850" y="881063"/>
            <a:ext cx="4414838" cy="3311525"/>
          </a:xfrm>
          <a:noFill/>
          <a:ln>
            <a:solidFill>
              <a:srgbClr val="000000"/>
            </a:solidFill>
            <a:miter lim="800000"/>
            <a:headEnd/>
            <a:tailEnd/>
          </a:ln>
        </p:spPr>
      </p:sp>
      <p:sp>
        <p:nvSpPr>
          <p:cNvPr id="4403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bwMode="auto">
          <a:xfrm>
            <a:off x="1212850" y="881063"/>
            <a:ext cx="4414838" cy="3311525"/>
          </a:xfrm>
          <a:noFill/>
          <a:ln>
            <a:solidFill>
              <a:srgbClr val="000000"/>
            </a:solidFill>
            <a:miter lim="800000"/>
            <a:headEnd/>
            <a:tailEnd/>
          </a:ln>
        </p:spPr>
      </p:sp>
      <p:sp>
        <p:nvSpPr>
          <p:cNvPr id="450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US" dirty="0">
                <a:ea typeface="ＭＳ Ｐゴシック" pitchFamily="34" charset="-128"/>
              </a:rPr>
              <a:t>People gathering to depart for mountain peak. It is 6 – 8 hours to top.</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ea typeface="ＭＳ Ｐゴシック" pitchFamily="34" charset="-128"/>
            </a:endParaRPr>
          </a:p>
        </p:txBody>
      </p:sp>
      <p:sp>
        <p:nvSpPr>
          <p:cNvPr id="30724" name="Slide Number Placeholder 3"/>
          <p:cNvSpPr>
            <a:spLocks noGrp="1"/>
          </p:cNvSpPr>
          <p:nvPr>
            <p:ph type="sldNum" sz="quarter" idx="5"/>
          </p:nvPr>
        </p:nvSpPr>
        <p:spPr bwMode="auto">
          <a:noFill/>
          <a:ln>
            <a:miter lim="800000"/>
            <a:headEnd/>
            <a:tailEnd/>
          </a:ln>
        </p:spPr>
        <p:txBody>
          <a:bodyPr/>
          <a:lstStyle/>
          <a:p>
            <a:fld id="{6330CA42-1342-447A-A9E1-7879AD6D704A}" type="slidenum">
              <a:rPr lang="en-US" smtClean="0">
                <a:latin typeface="Arial" charset="0"/>
                <a:cs typeface="Arial" charset="0"/>
              </a:rPr>
              <a:pPr/>
              <a:t>3</a:t>
            </a:fld>
            <a:endParaRPr lang="en-US" dirty="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bwMode="auto">
          <a:xfrm>
            <a:off x="1212850" y="881063"/>
            <a:ext cx="4414838" cy="3311525"/>
          </a:xfrm>
          <a:noFill/>
          <a:ln>
            <a:solidFill>
              <a:srgbClr val="000000"/>
            </a:solidFill>
            <a:miter lim="800000"/>
            <a:headEnd/>
            <a:tailEnd/>
          </a:ln>
        </p:spPr>
      </p:sp>
      <p:sp>
        <p:nvSpPr>
          <p:cNvPr id="3174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bwMode="auto">
          <a:xfrm>
            <a:off x="1212850" y="881063"/>
            <a:ext cx="4414838" cy="3311525"/>
          </a:xfrm>
          <a:noFill/>
          <a:ln>
            <a:solidFill>
              <a:srgbClr val="000000"/>
            </a:solidFill>
            <a:miter lim="800000"/>
            <a:headEnd/>
            <a:tailEnd/>
          </a:ln>
        </p:spPr>
      </p:sp>
      <p:sp>
        <p:nvSpPr>
          <p:cNvPr id="3277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026"/>
          <p:cNvSpPr>
            <a:spLocks noGrp="1" noRot="1" noChangeAspect="1" noChangeArrowheads="1" noTextEdit="1"/>
          </p:cNvSpPr>
          <p:nvPr>
            <p:ph type="sldImg"/>
          </p:nvPr>
        </p:nvSpPr>
        <p:spPr bwMode="auto">
          <a:xfrm>
            <a:off x="1212850" y="881063"/>
            <a:ext cx="4414838" cy="3311525"/>
          </a:xfrm>
          <a:noFill/>
          <a:ln>
            <a:solidFill>
              <a:srgbClr val="000000"/>
            </a:solidFill>
            <a:miter lim="800000"/>
            <a:headEnd/>
            <a:tailEnd/>
          </a:ln>
        </p:spPr>
      </p:sp>
      <p:sp>
        <p:nvSpPr>
          <p:cNvPr id="33795" name="Rectangle 1027"/>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bwMode="auto">
          <a:xfrm>
            <a:off x="1212850" y="881063"/>
            <a:ext cx="4414838" cy="3311525"/>
          </a:xfrm>
          <a:noFill/>
          <a:ln>
            <a:solidFill>
              <a:srgbClr val="000000"/>
            </a:solidFill>
            <a:miter lim="800000"/>
            <a:headEnd/>
            <a:tailEnd/>
          </a:ln>
        </p:spPr>
      </p:sp>
      <p:sp>
        <p:nvSpPr>
          <p:cNvPr id="3481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bwMode="auto">
          <a:xfrm>
            <a:off x="1212850" y="881063"/>
            <a:ext cx="4414838" cy="3311525"/>
          </a:xfrm>
          <a:noFill/>
          <a:ln>
            <a:solidFill>
              <a:srgbClr val="000000"/>
            </a:solidFill>
            <a:miter lim="800000"/>
            <a:headEnd/>
            <a:tailEnd/>
          </a:ln>
        </p:spPr>
      </p:sp>
      <p:sp>
        <p:nvSpPr>
          <p:cNvPr id="3584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bwMode="auto">
          <a:xfrm>
            <a:off x="1212850" y="881063"/>
            <a:ext cx="4414838" cy="3311525"/>
          </a:xfrm>
          <a:noFill/>
          <a:ln>
            <a:solidFill>
              <a:srgbClr val="000000"/>
            </a:solidFill>
            <a:miter lim="800000"/>
            <a:headEnd/>
            <a:tailEnd/>
          </a:ln>
        </p:spPr>
      </p:sp>
      <p:sp>
        <p:nvSpPr>
          <p:cNvPr id="3686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bwMode="auto">
          <a:xfrm>
            <a:off x="1212850" y="881063"/>
            <a:ext cx="4414838" cy="3311525"/>
          </a:xfrm>
          <a:noFill/>
          <a:ln>
            <a:solidFill>
              <a:srgbClr val="000000"/>
            </a:solidFill>
            <a:miter lim="800000"/>
            <a:headEnd/>
            <a:tailEnd/>
          </a:ln>
        </p:spPr>
      </p:sp>
      <p:sp>
        <p:nvSpPr>
          <p:cNvPr id="3789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63700"/>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419475"/>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581525"/>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38830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148263"/>
            <a:ext cx="5486400" cy="423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1"/>
            <a:ext cx="8229600" cy="38099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1"/>
            <a:ext cx="2057400" cy="4876799"/>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457200" y="533401"/>
            <a:ext cx="6019800" cy="48767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98500" y="419100"/>
            <a:ext cx="8191500" cy="1143000"/>
          </a:xfrm>
        </p:spPr>
        <p:txBody>
          <a:bodyPr/>
          <a:lstStyle/>
          <a:p>
            <a:r>
              <a:rPr lang="en-US"/>
              <a:t>Click to edit Master title style</a:t>
            </a:r>
          </a:p>
        </p:txBody>
      </p:sp>
      <p:sp>
        <p:nvSpPr>
          <p:cNvPr id="3" name="Text Placeholder 2"/>
          <p:cNvSpPr>
            <a:spLocks noGrp="1"/>
          </p:cNvSpPr>
          <p:nvPr>
            <p:ph type="body" sz="half" idx="1"/>
          </p:nvPr>
        </p:nvSpPr>
        <p:spPr>
          <a:xfrm>
            <a:off x="876300" y="1809750"/>
            <a:ext cx="3895725"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924425" y="1809750"/>
            <a:ext cx="3895725"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924425" y="3943350"/>
            <a:ext cx="3895725"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8500" y="419100"/>
            <a:ext cx="8191500" cy="1143000"/>
          </a:xfrm>
        </p:spPr>
        <p:txBody>
          <a:bodyPr/>
          <a:lstStyle/>
          <a:p>
            <a:r>
              <a:rPr lang="en-US"/>
              <a:t>Click to edit Master title style</a:t>
            </a:r>
          </a:p>
        </p:txBody>
      </p:sp>
      <p:sp>
        <p:nvSpPr>
          <p:cNvPr id="3" name="Text Placeholder 2"/>
          <p:cNvSpPr>
            <a:spLocks noGrp="1"/>
          </p:cNvSpPr>
          <p:nvPr>
            <p:ph type="body" sz="half" idx="1"/>
          </p:nvPr>
        </p:nvSpPr>
        <p:spPr>
          <a:xfrm>
            <a:off x="876300" y="1809750"/>
            <a:ext cx="3895725"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24425" y="1809750"/>
            <a:ext cx="3895725"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1"/>
            <a:ext cx="8229600" cy="38099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014787"/>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514600"/>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38099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38099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235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235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3008313" cy="9017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533399"/>
            <a:ext cx="5111750" cy="487680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1"/>
            <a:ext cx="3008313" cy="39750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533400"/>
            <a:ext cx="82296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 name="Rectangle 7"/>
          <p:cNvSpPr/>
          <p:nvPr userDrawn="1"/>
        </p:nvSpPr>
        <p:spPr>
          <a:xfrm>
            <a:off x="0" y="0"/>
            <a:ext cx="9144000" cy="457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1028" name="Picture 12" descr="AnnivGrStandard_Rev.gif"/>
          <p:cNvPicPr>
            <a:picLocks noChangeAspect="1"/>
          </p:cNvPicPr>
          <p:nvPr userDrawn="1"/>
        </p:nvPicPr>
        <p:blipFill>
          <a:blip r:embed="rId16" cstate="print"/>
          <a:srcRect/>
          <a:stretch>
            <a:fillRect/>
          </a:stretch>
        </p:blipFill>
        <p:spPr bwMode="auto">
          <a:xfrm>
            <a:off x="123825" y="38100"/>
            <a:ext cx="2390775" cy="384175"/>
          </a:xfrm>
          <a:prstGeom prst="rect">
            <a:avLst/>
          </a:prstGeom>
          <a:noFill/>
          <a:ln w="9525">
            <a:noFill/>
            <a:miter lim="800000"/>
            <a:headEnd/>
            <a:tailEnd/>
          </a:ln>
        </p:spPr>
      </p:pic>
      <p:sp>
        <p:nvSpPr>
          <p:cNvPr id="1029" name="Text Placeholder 2"/>
          <p:cNvSpPr>
            <a:spLocks noGrp="1"/>
          </p:cNvSpPr>
          <p:nvPr>
            <p:ph type="body" idx="1"/>
          </p:nvPr>
        </p:nvSpPr>
        <p:spPr bwMode="auto">
          <a:xfrm>
            <a:off x="457200" y="1600200"/>
            <a:ext cx="82296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30" name="Picture 9" descr="FolioREVISED.jpg"/>
          <p:cNvPicPr>
            <a:picLocks noChangeAspect="1"/>
          </p:cNvPicPr>
          <p:nvPr userDrawn="1"/>
        </p:nvPicPr>
        <p:blipFill>
          <a:blip r:embed="rId17" cstate="print"/>
          <a:srcRect l="86076" b="39384"/>
          <a:stretch>
            <a:fillRect/>
          </a:stretch>
        </p:blipFill>
        <p:spPr bwMode="auto">
          <a:xfrm>
            <a:off x="5638800" y="5073650"/>
            <a:ext cx="3505200" cy="1784350"/>
          </a:xfrm>
          <a:prstGeom prst="rect">
            <a:avLst/>
          </a:prstGeom>
          <a:noFill/>
          <a:ln w="9525">
            <a:noFill/>
            <a:miter lim="800000"/>
            <a:headEnd/>
            <a:tailEnd/>
          </a:ln>
        </p:spPr>
      </p:pic>
      <p:sp>
        <p:nvSpPr>
          <p:cNvPr id="12" name="Rectangle 11"/>
          <p:cNvSpPr/>
          <p:nvPr userDrawn="1"/>
        </p:nvSpPr>
        <p:spPr>
          <a:xfrm>
            <a:off x="0" y="6705600"/>
            <a:ext cx="9144000" cy="1524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1032" name="Picture 10" descr="Prepared_For_Life_Rev.gif"/>
          <p:cNvPicPr>
            <a:picLocks noChangeAspect="1"/>
          </p:cNvPicPr>
          <p:nvPr userDrawn="1"/>
        </p:nvPicPr>
        <p:blipFill>
          <a:blip r:embed="rId18" cstate="print"/>
          <a:srcRect/>
          <a:stretch>
            <a:fillRect/>
          </a:stretch>
        </p:blipFill>
        <p:spPr bwMode="auto">
          <a:xfrm>
            <a:off x="7239000" y="6405563"/>
            <a:ext cx="1771650" cy="2159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8"/>
          <p:cNvSpPr>
            <a:spLocks noGrp="1"/>
          </p:cNvSpPr>
          <p:nvPr>
            <p:ph type="title"/>
          </p:nvPr>
        </p:nvSpPr>
        <p:spPr>
          <a:xfrm>
            <a:off x="1676400" y="914400"/>
            <a:ext cx="5715000" cy="1828800"/>
          </a:xfrm>
        </p:spPr>
        <p:txBody>
          <a:bodyPr/>
          <a:lstStyle/>
          <a:p>
            <a:r>
              <a:rPr lang="en-US" sz="3200" b="1" dirty="0">
                <a:latin typeface="Arial" charset="0"/>
                <a:ea typeface="ＭＳ Ｐゴシック" pitchFamily="34" charset="-128"/>
                <a:cs typeface="Arial" charset="0"/>
              </a:rPr>
              <a:t>Massabesic District</a:t>
            </a:r>
            <a:br>
              <a:rPr lang="en-US" sz="3200" b="1" dirty="0">
                <a:latin typeface="Arial" charset="0"/>
                <a:ea typeface="ＭＳ Ｐゴシック" pitchFamily="34" charset="-128"/>
                <a:cs typeface="Arial" charset="0"/>
              </a:rPr>
            </a:br>
            <a:r>
              <a:rPr lang="en-US" sz="3200" b="1" dirty="0">
                <a:latin typeface="Arial" charset="0"/>
                <a:ea typeface="ＭＳ Ｐゴシック" pitchFamily="34" charset="-128"/>
                <a:cs typeface="Arial" charset="0"/>
              </a:rPr>
              <a:t>Scouts BSA Roundtable</a:t>
            </a:r>
            <a:br>
              <a:rPr lang="en-US" sz="3200" b="1" dirty="0">
                <a:latin typeface="Arial" charset="0"/>
                <a:ea typeface="ＭＳ Ｐゴシック" pitchFamily="34" charset="-128"/>
                <a:cs typeface="Arial" charset="0"/>
              </a:rPr>
            </a:br>
            <a:r>
              <a:rPr lang="en-US" sz="3200" b="1" dirty="0">
                <a:latin typeface="Arial" charset="0"/>
                <a:ea typeface="ＭＳ Ｐゴシック" pitchFamily="34" charset="-128"/>
                <a:cs typeface="Arial" charset="0"/>
              </a:rPr>
              <a:t>September 14, 2020</a:t>
            </a:r>
          </a:p>
        </p:txBody>
      </p:sp>
      <p:sp>
        <p:nvSpPr>
          <p:cNvPr id="2051" name="TextBox 4"/>
          <p:cNvSpPr txBox="1">
            <a:spLocks noChangeArrowheads="1"/>
          </p:cNvSpPr>
          <p:nvPr/>
        </p:nvSpPr>
        <p:spPr bwMode="auto">
          <a:xfrm>
            <a:off x="609600" y="3048000"/>
            <a:ext cx="7772400" cy="1446550"/>
          </a:xfrm>
          <a:prstGeom prst="rect">
            <a:avLst/>
          </a:prstGeom>
          <a:noFill/>
          <a:ln w="9525">
            <a:noFill/>
            <a:miter lim="800000"/>
            <a:headEnd/>
            <a:tailEnd/>
          </a:ln>
        </p:spPr>
        <p:txBody>
          <a:bodyPr wrap="square">
            <a:spAutoFit/>
          </a:bodyPr>
          <a:lstStyle/>
          <a:p>
            <a:pPr algn="ctr"/>
            <a:r>
              <a:rPr lang="en-US" sz="4400" b="1" dirty="0">
                <a:cs typeface="Arial" charset="0"/>
              </a:rPr>
              <a:t>Scoutmaster Conferences</a:t>
            </a:r>
          </a:p>
          <a:p>
            <a:pPr algn="ctr"/>
            <a:r>
              <a:rPr lang="en-US" sz="4400" b="1" dirty="0">
                <a:cs typeface="Arial" charset="0"/>
              </a:rPr>
              <a:t>(SMC)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219200" y="762000"/>
            <a:ext cx="6324600" cy="685800"/>
          </a:xfrm>
        </p:spPr>
        <p:txBody>
          <a:bodyPr/>
          <a:lstStyle/>
          <a:p>
            <a:pPr marL="457200" indent="-457200">
              <a:spcBef>
                <a:spcPts val="600"/>
              </a:spcBef>
              <a:spcAft>
                <a:spcPts val="1200"/>
              </a:spcAft>
            </a:pPr>
            <a:r>
              <a:rPr lang="en-US" sz="2800" u="sng" dirty="0">
                <a:latin typeface="Arial" charset="0"/>
                <a:ea typeface="ＭＳ Ｐゴシック" pitchFamily="34" charset="-128"/>
                <a:cs typeface="Arial" charset="0"/>
              </a:rPr>
              <a:t>Who Conducts the Scoutmaster Conference? (cont.)</a:t>
            </a:r>
            <a:endParaRPr lang="en-US" sz="2800" dirty="0">
              <a:latin typeface="Arial" charset="0"/>
              <a:ea typeface="ＭＳ Ｐゴシック" pitchFamily="34" charset="-128"/>
              <a:cs typeface="Arial" charset="0"/>
            </a:endParaRPr>
          </a:p>
        </p:txBody>
      </p:sp>
      <p:sp>
        <p:nvSpPr>
          <p:cNvPr id="9219" name="Rectangle 3"/>
          <p:cNvSpPr>
            <a:spLocks noGrp="1" noChangeArrowheads="1"/>
          </p:cNvSpPr>
          <p:nvPr>
            <p:ph type="body" idx="1"/>
          </p:nvPr>
        </p:nvSpPr>
        <p:spPr>
          <a:xfrm>
            <a:off x="533400" y="1600200"/>
            <a:ext cx="8077200" cy="3581400"/>
          </a:xfrm>
        </p:spPr>
        <p:txBody>
          <a:bodyPr/>
          <a:lstStyle/>
          <a:p>
            <a:r>
              <a:rPr lang="en-US" sz="2800" dirty="0">
                <a:latin typeface="Arial" pitchFamily="34" charset="0"/>
                <a:cs typeface="Arial" pitchFamily="34" charset="0"/>
              </a:rPr>
              <a:t>Remember however, that a Scout’s first SMC is vital to the new Scout’s development and their expectations of what to look forward to in future  SMCs.</a:t>
            </a:r>
          </a:p>
          <a:p>
            <a:r>
              <a:rPr lang="en-US" sz="2800" dirty="0">
                <a:latin typeface="Arial" pitchFamily="34" charset="0"/>
                <a:cs typeface="Arial" pitchFamily="34" charset="0"/>
              </a:rPr>
              <a:t>Even in a large troop, a Scoutmaster should avoid delegating a SMC with any candidate for Star, Life, and Eagle.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447800" y="685800"/>
            <a:ext cx="6019800" cy="1066800"/>
          </a:xfrm>
        </p:spPr>
        <p:txBody>
          <a:bodyPr/>
          <a:lstStyle/>
          <a:p>
            <a:br>
              <a:rPr lang="en-US" sz="4000" dirty="0">
                <a:solidFill>
                  <a:srgbClr val="000090"/>
                </a:solidFill>
                <a:latin typeface="Arial" charset="0"/>
                <a:ea typeface="ＭＳ Ｐゴシック" pitchFamily="34" charset="-128"/>
              </a:rPr>
            </a:br>
            <a:r>
              <a:rPr lang="en-US" sz="2800" u="sng" dirty="0">
                <a:latin typeface="Arial" pitchFamily="34" charset="0"/>
                <a:cs typeface="Arial" pitchFamily="34" charset="0"/>
              </a:rPr>
              <a:t>When and Where to Hold a Scoutmaster Conference </a:t>
            </a:r>
            <a:br>
              <a:rPr lang="en-US" sz="3600" dirty="0">
                <a:solidFill>
                  <a:srgbClr val="000090"/>
                </a:solidFill>
                <a:latin typeface="Arial" charset="0"/>
                <a:ea typeface="ＭＳ Ｐゴシック" pitchFamily="34" charset="-128"/>
              </a:rPr>
            </a:br>
            <a:endParaRPr lang="en-US" sz="3600" dirty="0">
              <a:solidFill>
                <a:srgbClr val="000090"/>
              </a:solidFill>
              <a:latin typeface="Arial" charset="0"/>
              <a:ea typeface="ＭＳ Ｐゴシック" pitchFamily="34" charset="-128"/>
            </a:endParaRPr>
          </a:p>
        </p:txBody>
      </p:sp>
      <p:sp>
        <p:nvSpPr>
          <p:cNvPr id="10243" name="Rectangle 3"/>
          <p:cNvSpPr>
            <a:spLocks noGrp="1" noChangeArrowheads="1"/>
          </p:cNvSpPr>
          <p:nvPr>
            <p:ph type="body" idx="1"/>
          </p:nvPr>
        </p:nvSpPr>
        <p:spPr>
          <a:xfrm>
            <a:off x="914400" y="1828800"/>
            <a:ext cx="7391400" cy="3200400"/>
          </a:xfrm>
        </p:spPr>
        <p:txBody>
          <a:bodyPr/>
          <a:lstStyle/>
          <a:p>
            <a:pPr indent="0">
              <a:buNone/>
            </a:pPr>
            <a:r>
              <a:rPr lang="en-US" sz="2800" dirty="0">
                <a:latin typeface="Arial" pitchFamily="34" charset="0"/>
                <a:cs typeface="Arial" pitchFamily="34" charset="0"/>
              </a:rPr>
              <a:t>The SMC should be held in a quiet place that is conducive to give and take between the Scout and Scoutmaster.</a:t>
            </a:r>
          </a:p>
          <a:p>
            <a:pPr indent="0">
              <a:buNone/>
            </a:pPr>
            <a:r>
              <a:rPr lang="en-US" sz="2800" dirty="0">
                <a:latin typeface="Arial" pitchFamily="34" charset="0"/>
                <a:cs typeface="Arial" pitchFamily="34" charset="0"/>
              </a:rPr>
              <a:t>The Scoutmaster can ask the Scout where they would like to meet or suggest a location.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524000" y="685800"/>
            <a:ext cx="5562600" cy="838200"/>
          </a:xfrm>
        </p:spPr>
        <p:txBody>
          <a:bodyPr/>
          <a:lstStyle/>
          <a:p>
            <a:r>
              <a:rPr lang="en-US" sz="2800" u="sng" dirty="0">
                <a:latin typeface="Arial" pitchFamily="34" charset="0"/>
                <a:cs typeface="Arial" pitchFamily="34" charset="0"/>
              </a:rPr>
              <a:t>When and Where to Hold a Scoutmaster Conference (cont.)</a:t>
            </a:r>
            <a:endParaRPr lang="en-US" sz="2800" u="sng" dirty="0">
              <a:latin typeface="Arial" charset="0"/>
              <a:ea typeface="ＭＳ Ｐゴシック" pitchFamily="34" charset="-128"/>
            </a:endParaRPr>
          </a:p>
        </p:txBody>
      </p:sp>
      <p:sp>
        <p:nvSpPr>
          <p:cNvPr id="11267" name="Rectangle 3"/>
          <p:cNvSpPr>
            <a:spLocks noGrp="1" noChangeArrowheads="1"/>
          </p:cNvSpPr>
          <p:nvPr>
            <p:ph type="body" idx="1"/>
          </p:nvPr>
        </p:nvSpPr>
        <p:spPr>
          <a:xfrm>
            <a:off x="609600" y="1828800"/>
            <a:ext cx="7772400" cy="2743200"/>
          </a:xfrm>
        </p:spPr>
        <p:txBody>
          <a:bodyPr/>
          <a:lstStyle/>
          <a:p>
            <a:pPr indent="0">
              <a:buNone/>
            </a:pPr>
            <a:r>
              <a:rPr lang="en-US" sz="2800" dirty="0">
                <a:latin typeface="Arial" pitchFamily="34" charset="0"/>
                <a:cs typeface="Arial" pitchFamily="34" charset="0"/>
              </a:rPr>
              <a:t>The Scoutmaster should avoid the possibility for embarrassing the Scout, but remember that the BSA Youth Protection policy requires that one-on-one sessions between a youth and an adult be visible and accessible by other people.</a:t>
            </a:r>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219200" y="533400"/>
            <a:ext cx="6477000" cy="914400"/>
          </a:xfrm>
        </p:spPr>
        <p:txBody>
          <a:bodyPr/>
          <a:lstStyle/>
          <a:p>
            <a:r>
              <a:rPr lang="en-US" sz="2800" u="sng" dirty="0">
                <a:latin typeface="Arial" pitchFamily="34" charset="0"/>
                <a:cs typeface="Arial" pitchFamily="34" charset="0"/>
              </a:rPr>
              <a:t>When and Where to Hold a Scoutmaster Conference (cont</a:t>
            </a:r>
            <a:r>
              <a:rPr lang="en-US" sz="2800" u="sng" dirty="0">
                <a:latin typeface="Arial" charset="0"/>
                <a:ea typeface="ＭＳ Ｐゴシック" pitchFamily="34" charset="-128"/>
              </a:rPr>
              <a:t>.)</a:t>
            </a:r>
            <a:endParaRPr lang="en-US" sz="2800" dirty="0">
              <a:ea typeface="ＭＳ Ｐゴシック" pitchFamily="34" charset="-128"/>
            </a:endParaRPr>
          </a:p>
        </p:txBody>
      </p:sp>
      <p:sp>
        <p:nvSpPr>
          <p:cNvPr id="12291" name="Content Placeholder 2"/>
          <p:cNvSpPr>
            <a:spLocks noGrp="1"/>
          </p:cNvSpPr>
          <p:nvPr>
            <p:ph idx="1"/>
          </p:nvPr>
        </p:nvSpPr>
        <p:spPr>
          <a:xfrm>
            <a:off x="457200" y="1600200"/>
            <a:ext cx="8229600" cy="4114800"/>
          </a:xfrm>
        </p:spPr>
        <p:txBody>
          <a:bodyPr/>
          <a:lstStyle/>
          <a:p>
            <a:pPr marL="274320" indent="0">
              <a:spcBef>
                <a:spcPts val="600"/>
              </a:spcBef>
              <a:spcAft>
                <a:spcPts val="600"/>
              </a:spcAft>
              <a:buNone/>
            </a:pPr>
            <a:r>
              <a:rPr lang="en-US" sz="2800" dirty="0">
                <a:latin typeface="Arial" pitchFamily="34" charset="0"/>
                <a:cs typeface="Arial" pitchFamily="34" charset="0"/>
              </a:rPr>
              <a:t>Some possible meeting places include:</a:t>
            </a:r>
          </a:p>
          <a:p>
            <a:pPr marL="640080" indent="-274320">
              <a:spcBef>
                <a:spcPts val="0"/>
              </a:spcBef>
              <a:spcAft>
                <a:spcPts val="0"/>
              </a:spcAft>
            </a:pPr>
            <a:r>
              <a:rPr lang="en-US" sz="2800" dirty="0">
                <a:latin typeface="Arial" pitchFamily="34" charset="0"/>
                <a:cs typeface="Arial" pitchFamily="34" charset="0"/>
              </a:rPr>
              <a:t>a quiet corner of the Scout meeting hall during a troop meeting,</a:t>
            </a:r>
          </a:p>
          <a:p>
            <a:pPr marL="640080" indent="-274320">
              <a:spcBef>
                <a:spcPts val="0"/>
              </a:spcBef>
              <a:spcAft>
                <a:spcPts val="0"/>
              </a:spcAft>
            </a:pPr>
            <a:r>
              <a:rPr lang="en-US" sz="2800" dirty="0">
                <a:latin typeface="Arial" pitchFamily="34" charset="0"/>
                <a:cs typeface="Arial" pitchFamily="34" charset="0"/>
              </a:rPr>
              <a:t> or, in a larger troop, a hallway outside the troop meeting area,</a:t>
            </a:r>
          </a:p>
          <a:p>
            <a:pPr marL="274320" indent="0">
              <a:spcBef>
                <a:spcPts val="600"/>
              </a:spcBef>
              <a:spcAft>
                <a:spcPts val="600"/>
              </a:spcAft>
              <a:buNone/>
            </a:pPr>
            <a:r>
              <a:rPr lang="en-US" sz="2800" dirty="0">
                <a:latin typeface="Arial" pitchFamily="34" charset="0"/>
                <a:cs typeface="Arial" pitchFamily="34" charset="0"/>
              </a:rPr>
              <a:t> A good time for a SMC is on a campout, a hike, or at summer camp are as long as the Scout and Scoutmaster remain visible to the other Scouts and leaders. </a:t>
            </a:r>
          </a:p>
          <a:p>
            <a:pPr>
              <a:spcBef>
                <a:spcPts val="600"/>
              </a:spcBef>
              <a:spcAft>
                <a:spcPts val="600"/>
              </a:spcAft>
              <a:buNone/>
            </a:pPr>
            <a:r>
              <a:rPr lang="en-US" sz="2800" dirty="0">
                <a:latin typeface="Arial" charset="0"/>
                <a:ea typeface="ＭＳ Ｐゴシック" pitchFamily="34" charset="-128"/>
              </a:rPr>
              <a:t> </a:t>
            </a:r>
            <a:endParaRPr lang="en-US" dirty="0">
              <a:ea typeface="ＭＳ Ｐゴシック" pitchFamily="34"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990600" y="762000"/>
            <a:ext cx="6629400" cy="914400"/>
          </a:xfrm>
        </p:spPr>
        <p:txBody>
          <a:bodyPr/>
          <a:lstStyle/>
          <a:p>
            <a:r>
              <a:rPr lang="en-US" sz="2800" u="sng" dirty="0">
                <a:latin typeface="Arial" pitchFamily="34" charset="0"/>
                <a:cs typeface="Arial" pitchFamily="34" charset="0"/>
              </a:rPr>
              <a:t>When and Where to Hold a Scoutmaster Conference (cont</a:t>
            </a:r>
            <a:r>
              <a:rPr lang="en-US" sz="2800" u="sng" dirty="0">
                <a:latin typeface="Arial" charset="0"/>
                <a:ea typeface="ＭＳ Ｐゴシック" pitchFamily="34" charset="-128"/>
              </a:rPr>
              <a:t>.)</a:t>
            </a:r>
          </a:p>
        </p:txBody>
      </p:sp>
      <p:sp>
        <p:nvSpPr>
          <p:cNvPr id="13315" name="Rectangle 3"/>
          <p:cNvSpPr>
            <a:spLocks noGrp="1" noChangeArrowheads="1"/>
          </p:cNvSpPr>
          <p:nvPr>
            <p:ph type="body" sz="half" idx="1"/>
          </p:nvPr>
        </p:nvSpPr>
        <p:spPr>
          <a:xfrm>
            <a:off x="685800" y="1905000"/>
            <a:ext cx="8077200" cy="3810000"/>
          </a:xfrm>
        </p:spPr>
        <p:txBody>
          <a:bodyPr/>
          <a:lstStyle/>
          <a:p>
            <a:pPr indent="0">
              <a:spcBef>
                <a:spcPts val="600"/>
              </a:spcBef>
              <a:spcAft>
                <a:spcPts val="600"/>
              </a:spcAft>
              <a:buNone/>
            </a:pPr>
            <a:r>
              <a:rPr lang="en-US" sz="2800" dirty="0">
                <a:latin typeface="Arial" pitchFamily="34" charset="0"/>
                <a:cs typeface="Arial" pitchFamily="34" charset="0"/>
              </a:rPr>
              <a:t>An ideal place for a Scout’s first SMC might be at their home, where they would be more comfortable and better able to express their thoughts, hopes and desires.</a:t>
            </a:r>
          </a:p>
          <a:p>
            <a:pPr indent="0">
              <a:spcBef>
                <a:spcPts val="600"/>
              </a:spcBef>
              <a:spcAft>
                <a:spcPts val="600"/>
              </a:spcAft>
              <a:buNone/>
            </a:pPr>
            <a:r>
              <a:rPr lang="en-US" sz="2800" dirty="0">
                <a:latin typeface="Arial" pitchFamily="34" charset="0"/>
                <a:ea typeface="ＭＳ Ｐゴシック" pitchFamily="34" charset="-128"/>
                <a:cs typeface="Arial" pitchFamily="34" charset="0"/>
              </a:rPr>
              <a:t>This would also give the Scout’s parents insight on what happens at a SMC and an opportunity for the Scoutmaster to engage them in their child’s Scouting activity.</a:t>
            </a:r>
            <a:endParaRPr lang="en-US" sz="2800" dirty="0">
              <a:latin typeface="Arial" charset="0"/>
              <a:ea typeface="ＭＳ Ｐゴシック" pitchFamily="34" charset="-128"/>
            </a:endParaRPr>
          </a:p>
          <a:p>
            <a:pPr>
              <a:spcBef>
                <a:spcPct val="0"/>
              </a:spcBef>
            </a:pPr>
            <a:endParaRPr lang="en-US" sz="2800" dirty="0">
              <a:solidFill>
                <a:srgbClr val="000090"/>
              </a:solidFill>
              <a:latin typeface="Arial" charset="0"/>
              <a:ea typeface="ＭＳ Ｐゴシック" pitchFamily="34" charset="-128"/>
            </a:endParaRPr>
          </a:p>
          <a:p>
            <a:endParaRPr lang="en-US" sz="2800" dirty="0">
              <a:solidFill>
                <a:srgbClr val="000090"/>
              </a:solidFill>
              <a:latin typeface="Arial" charset="0"/>
              <a:ea typeface="ＭＳ Ｐゴシック" pitchFamily="34" charset="-128"/>
            </a:endParaRPr>
          </a:p>
          <a:p>
            <a:endParaRPr lang="en-US" sz="2800" dirty="0">
              <a:solidFill>
                <a:srgbClr val="000090"/>
              </a:solidFill>
              <a:latin typeface="Arial" charset="0"/>
              <a:ea typeface="ＭＳ Ｐゴシック" pitchFamily="34"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914400" y="609600"/>
            <a:ext cx="6934200" cy="838200"/>
          </a:xfrm>
        </p:spPr>
        <p:txBody>
          <a:bodyPr/>
          <a:lstStyle/>
          <a:p>
            <a:r>
              <a:rPr lang="en-US" sz="2800" u="sng" dirty="0">
                <a:latin typeface="Arial" pitchFamily="34" charset="0"/>
                <a:cs typeface="Arial" pitchFamily="34" charset="0"/>
              </a:rPr>
              <a:t>When and Where to Hold a Scoutmaster Conference (cont</a:t>
            </a:r>
            <a:r>
              <a:rPr lang="en-US" sz="2800" u="sng" dirty="0">
                <a:latin typeface="Arial" charset="0"/>
                <a:ea typeface="ＭＳ Ｐゴシック" pitchFamily="34" charset="-128"/>
              </a:rPr>
              <a:t>.)</a:t>
            </a:r>
            <a:endParaRPr lang="en-US" sz="2800" dirty="0">
              <a:solidFill>
                <a:srgbClr val="000090"/>
              </a:solidFill>
              <a:latin typeface="Arial" charset="0"/>
              <a:ea typeface="ＭＳ Ｐゴシック" pitchFamily="34" charset="-128"/>
            </a:endParaRPr>
          </a:p>
        </p:txBody>
      </p:sp>
      <p:sp>
        <p:nvSpPr>
          <p:cNvPr id="14339" name="Rectangle 3"/>
          <p:cNvSpPr>
            <a:spLocks noGrp="1" noChangeArrowheads="1"/>
          </p:cNvSpPr>
          <p:nvPr>
            <p:ph type="body" sz="half" idx="1"/>
          </p:nvPr>
        </p:nvSpPr>
        <p:spPr>
          <a:xfrm>
            <a:off x="457200" y="1524000"/>
            <a:ext cx="8382000" cy="3886200"/>
          </a:xfrm>
        </p:spPr>
        <p:txBody>
          <a:bodyPr/>
          <a:lstStyle/>
          <a:p>
            <a:pPr indent="0">
              <a:buNone/>
            </a:pPr>
            <a:r>
              <a:rPr lang="en-US" sz="2800" dirty="0">
                <a:latin typeface="Arial" pitchFamily="34" charset="0"/>
                <a:cs typeface="Arial" pitchFamily="34" charset="0"/>
              </a:rPr>
              <a:t>Because the conference is designed to provide direct give and take between Scout and </a:t>
            </a:r>
            <a:br>
              <a:rPr lang="en-US" sz="2800" dirty="0">
                <a:latin typeface="Arial" pitchFamily="34" charset="0"/>
                <a:cs typeface="Arial" pitchFamily="34" charset="0"/>
              </a:rPr>
            </a:br>
            <a:r>
              <a:rPr lang="en-US" sz="2800" dirty="0">
                <a:latin typeface="Arial" pitchFamily="34" charset="0"/>
                <a:cs typeface="Arial" pitchFamily="34" charset="0"/>
              </a:rPr>
              <a:t>Scoutmaster, for both the Scout’s good and the good of the troop, a SMC can take place any time, especially when a Scoutmaster senses that a Scout needs a conference or if the Scout asks for one. Of course, each rank advancement requires that the Scout have a formal SMC.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609600" y="1295400"/>
            <a:ext cx="7848600" cy="3352800"/>
          </a:xfrm>
        </p:spPr>
        <p:txBody>
          <a:bodyPr/>
          <a:lstStyle/>
          <a:p>
            <a:pPr indent="0">
              <a:buNone/>
            </a:pPr>
            <a:r>
              <a:rPr lang="en-US" sz="2800" dirty="0">
                <a:latin typeface="Arial" pitchFamily="34" charset="0"/>
                <a:cs typeface="Arial" pitchFamily="34" charset="0"/>
              </a:rPr>
              <a:t>A SMC is simply a chance to talk to a Scout about how they are doing, how they feel about the troop and their role in it, how they are advancing, and how they are striving to live up to Scouting’s ideals.</a:t>
            </a:r>
          </a:p>
          <a:p>
            <a:pPr indent="0">
              <a:buNone/>
            </a:pPr>
            <a:r>
              <a:rPr lang="en-US" sz="2800" dirty="0">
                <a:latin typeface="Arial" pitchFamily="34" charset="0"/>
                <a:cs typeface="Arial" pitchFamily="34" charset="0"/>
              </a:rPr>
              <a:t>Consequently, a SMC can take place anytime and for any reason. </a:t>
            </a:r>
          </a:p>
        </p:txBody>
      </p:sp>
      <p:sp>
        <p:nvSpPr>
          <p:cNvPr id="15363" name="Rectangle 2"/>
          <p:cNvSpPr>
            <a:spLocks noGrp="1" noChangeArrowheads="1"/>
          </p:cNvSpPr>
          <p:nvPr>
            <p:ph type="title"/>
          </p:nvPr>
        </p:nvSpPr>
        <p:spPr>
          <a:xfrm>
            <a:off x="1447800" y="533400"/>
            <a:ext cx="6172200" cy="609600"/>
          </a:xfrm>
        </p:spPr>
        <p:txBody>
          <a:bodyPr/>
          <a:lstStyle/>
          <a:p>
            <a:r>
              <a:rPr lang="en-US" sz="2800" u="sng" dirty="0">
                <a:latin typeface="Arial" charset="0"/>
                <a:ea typeface="ＭＳ Ｐゴシック" pitchFamily="34" charset="-128"/>
              </a:rPr>
              <a:t>Types of Scoutmaster Conferences</a:t>
            </a:r>
            <a:endParaRPr lang="en-US" sz="2800" dirty="0">
              <a:solidFill>
                <a:srgbClr val="000090"/>
              </a:solidFill>
              <a:latin typeface="Arial" charset="0"/>
              <a:ea typeface="ＭＳ Ｐゴシック" pitchFamily="34"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sz="half" idx="1"/>
          </p:nvPr>
        </p:nvSpPr>
        <p:spPr>
          <a:xfrm>
            <a:off x="685800" y="1524000"/>
            <a:ext cx="7772400" cy="3733800"/>
          </a:xfrm>
        </p:spPr>
        <p:txBody>
          <a:bodyPr/>
          <a:lstStyle/>
          <a:p>
            <a:pPr marL="0" indent="0">
              <a:buNone/>
            </a:pPr>
            <a:r>
              <a:rPr lang="en-US" sz="2800" dirty="0">
                <a:latin typeface="Arial" pitchFamily="34" charset="0"/>
                <a:cs typeface="Arial" pitchFamily="34" charset="0"/>
              </a:rPr>
              <a:t>Some reasons to have a SMC may include:</a:t>
            </a:r>
          </a:p>
          <a:p>
            <a:pPr marL="400050" lvl="1" indent="-274320">
              <a:buFont typeface="Arial" pitchFamily="34" charset="0"/>
              <a:buChar char="•"/>
            </a:pPr>
            <a:r>
              <a:rPr lang="en-US" dirty="0">
                <a:latin typeface="Arial" pitchFamily="34" charset="0"/>
                <a:cs typeface="Arial" pitchFamily="34" charset="0"/>
              </a:rPr>
              <a:t>A Scout’s lack of advancement </a:t>
            </a:r>
          </a:p>
          <a:p>
            <a:pPr marL="400050" lvl="1" indent="-274320">
              <a:buFont typeface="Arial" pitchFamily="34" charset="0"/>
              <a:buChar char="•"/>
            </a:pPr>
            <a:r>
              <a:rPr lang="en-US" dirty="0">
                <a:latin typeface="Arial" pitchFamily="34" charset="0"/>
                <a:cs typeface="Arial" pitchFamily="34" charset="0"/>
              </a:rPr>
              <a:t>A perceived trouble between the Scout and others in the troop</a:t>
            </a:r>
          </a:p>
          <a:p>
            <a:pPr marL="400050" lvl="1" indent="-274320">
              <a:buFont typeface="Arial" pitchFamily="34" charset="0"/>
              <a:buChar char="•"/>
            </a:pPr>
            <a:r>
              <a:rPr lang="en-US" dirty="0">
                <a:latin typeface="Arial" pitchFamily="34" charset="0"/>
                <a:cs typeface="Arial" pitchFamily="34" charset="0"/>
              </a:rPr>
              <a:t>A certain event at the last campout or troop meeting </a:t>
            </a:r>
          </a:p>
        </p:txBody>
      </p:sp>
      <p:sp>
        <p:nvSpPr>
          <p:cNvPr id="16387" name="TextBox 5"/>
          <p:cNvSpPr txBox="1">
            <a:spLocks noChangeArrowheads="1"/>
          </p:cNvSpPr>
          <p:nvPr/>
        </p:nvSpPr>
        <p:spPr bwMode="auto">
          <a:xfrm>
            <a:off x="914400" y="762000"/>
            <a:ext cx="7162800" cy="523220"/>
          </a:xfrm>
          <a:prstGeom prst="rect">
            <a:avLst/>
          </a:prstGeom>
          <a:noFill/>
          <a:ln w="9525">
            <a:noFill/>
            <a:miter lim="800000"/>
            <a:headEnd/>
            <a:tailEnd/>
          </a:ln>
        </p:spPr>
        <p:txBody>
          <a:bodyPr wrap="square">
            <a:spAutoFit/>
          </a:bodyPr>
          <a:lstStyle/>
          <a:p>
            <a:r>
              <a:rPr lang="en-US" sz="2800" u="sng" dirty="0"/>
              <a:t>Types of Scoutmaster Conferences (Cont.)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685800" y="1524000"/>
            <a:ext cx="7543800" cy="3276600"/>
          </a:xfrm>
        </p:spPr>
        <p:txBody>
          <a:bodyPr/>
          <a:lstStyle/>
          <a:p>
            <a:pPr indent="0">
              <a:spcBef>
                <a:spcPct val="0"/>
              </a:spcBef>
              <a:spcAft>
                <a:spcPts val="600"/>
              </a:spcAft>
              <a:buNone/>
            </a:pPr>
            <a:r>
              <a:rPr lang="en-US" sz="2800" dirty="0">
                <a:latin typeface="Arial" charset="0"/>
                <a:ea typeface="ＭＳ Ｐゴシック" pitchFamily="34" charset="-128"/>
              </a:rPr>
              <a:t>Scouts should be informed that they can ask for a SMC conference at any time. They should know that a meeting with the Scoutmaster does not need to be limited to rank advancement but can involve other any subject the Scout feels comfortable discussing with the Scoutmaster.</a:t>
            </a:r>
          </a:p>
        </p:txBody>
      </p:sp>
      <p:sp>
        <p:nvSpPr>
          <p:cNvPr id="17411" name="Rectangle 2"/>
          <p:cNvSpPr>
            <a:spLocks noGrp="1" noChangeArrowheads="1"/>
          </p:cNvSpPr>
          <p:nvPr>
            <p:ph type="title"/>
          </p:nvPr>
        </p:nvSpPr>
        <p:spPr>
          <a:xfrm>
            <a:off x="990600" y="609600"/>
            <a:ext cx="7162800" cy="762000"/>
          </a:xfrm>
        </p:spPr>
        <p:txBody>
          <a:bodyPr/>
          <a:lstStyle/>
          <a:p>
            <a:r>
              <a:rPr lang="en-US" sz="2800" u="sng" dirty="0">
                <a:latin typeface="Arial" pitchFamily="34" charset="0"/>
                <a:cs typeface="Arial" pitchFamily="34" charset="0"/>
              </a:rPr>
              <a:t>Types of Scoutmaster Conferences (Cont.)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685800" y="1371600"/>
            <a:ext cx="7696200" cy="3505200"/>
          </a:xfrm>
        </p:spPr>
        <p:txBody>
          <a:bodyPr/>
          <a:lstStyle/>
          <a:p>
            <a:pPr indent="0">
              <a:buNone/>
            </a:pPr>
            <a:r>
              <a:rPr lang="en-US" sz="2800" dirty="0">
                <a:latin typeface="Arial" pitchFamily="34" charset="0"/>
                <a:cs typeface="Arial" pitchFamily="34" charset="0"/>
              </a:rPr>
              <a:t>The SMC on advancement is neither an interrogation nor a retesting of a Scout’s competence.</a:t>
            </a:r>
          </a:p>
          <a:p>
            <a:pPr indent="0">
              <a:buNone/>
            </a:pPr>
            <a:r>
              <a:rPr lang="en-US" sz="2800" dirty="0">
                <a:latin typeface="Arial" pitchFamily="34" charset="0"/>
                <a:cs typeface="Arial" pitchFamily="34" charset="0"/>
              </a:rPr>
              <a:t>It should be an informal conversation between Scout and Scoutmaster either toward a certain goal or as a requirement for advancement.</a:t>
            </a:r>
          </a:p>
        </p:txBody>
      </p:sp>
      <p:sp>
        <p:nvSpPr>
          <p:cNvPr id="18435" name="Rectangle 2"/>
          <p:cNvSpPr>
            <a:spLocks noGrp="1" noChangeArrowheads="1"/>
          </p:cNvSpPr>
          <p:nvPr>
            <p:ph type="title"/>
          </p:nvPr>
        </p:nvSpPr>
        <p:spPr>
          <a:xfrm>
            <a:off x="1295400" y="609600"/>
            <a:ext cx="6629400" cy="533400"/>
          </a:xfrm>
        </p:spPr>
        <p:txBody>
          <a:bodyPr/>
          <a:lstStyle/>
          <a:p>
            <a:r>
              <a:rPr lang="en-US" sz="2800" u="sng" dirty="0">
                <a:latin typeface="Arial" pitchFamily="34" charset="0"/>
                <a:cs typeface="Arial" pitchFamily="34" charset="0"/>
              </a:rPr>
              <a:t>How to Hold a Scoutmaster Conference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533400"/>
            <a:ext cx="5562600" cy="914400"/>
          </a:xfrm>
        </p:spPr>
        <p:txBody>
          <a:bodyPr/>
          <a:lstStyle/>
          <a:p>
            <a:r>
              <a:rPr lang="en-US" sz="3600" u="sng" dirty="0">
                <a:latin typeface="Arial" charset="0"/>
                <a:ea typeface="ＭＳ Ｐゴシック" pitchFamily="34" charset="-128"/>
                <a:cs typeface="Arial" charset="0"/>
              </a:rPr>
              <a:t>Scoutmaster Conferences</a:t>
            </a:r>
            <a:endParaRPr lang="en-US" sz="3600" dirty="0"/>
          </a:p>
        </p:txBody>
      </p:sp>
      <p:sp>
        <p:nvSpPr>
          <p:cNvPr id="3" name="Content Placeholder 2"/>
          <p:cNvSpPr>
            <a:spLocks noGrp="1"/>
          </p:cNvSpPr>
          <p:nvPr>
            <p:ph idx="1"/>
          </p:nvPr>
        </p:nvSpPr>
        <p:spPr/>
        <p:txBody>
          <a:bodyPr/>
          <a:lstStyle/>
          <a:p>
            <a:pPr indent="0">
              <a:buNone/>
            </a:pPr>
            <a:r>
              <a:rPr lang="en-US" sz="2800" dirty="0">
                <a:latin typeface="Arial" pitchFamily="34" charset="0"/>
                <a:cs typeface="Arial" pitchFamily="34" charset="0"/>
              </a:rPr>
              <a:t>In a youth-lead troop, the Scoutmaster does not assert his authority, but guides and counsels every Scout so that the troop can function well and serve the purposes of Scouts BSA program. The Scoutmaster conference (SMC) is one of the primary ways the Scoutmaster does this. </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609600"/>
            <a:ext cx="7696200" cy="533400"/>
          </a:xfrm>
        </p:spPr>
        <p:txBody>
          <a:bodyPr/>
          <a:lstStyle/>
          <a:p>
            <a:r>
              <a:rPr lang="en-US" sz="2800" u="sng" dirty="0">
                <a:latin typeface="Arial" pitchFamily="34" charset="0"/>
                <a:cs typeface="Arial" pitchFamily="34" charset="0"/>
              </a:rPr>
              <a:t>How to Hold a Scoutmaster Conference (cont.)</a:t>
            </a:r>
            <a:endParaRPr lang="en-US" sz="2800" u="sng" dirty="0">
              <a:latin typeface="Arial" charset="0"/>
              <a:ea typeface="ＭＳ Ｐゴシック" pitchFamily="34" charset="-128"/>
            </a:endParaRPr>
          </a:p>
        </p:txBody>
      </p:sp>
      <p:sp>
        <p:nvSpPr>
          <p:cNvPr id="19459" name="Rectangle 3"/>
          <p:cNvSpPr>
            <a:spLocks noGrp="1" noChangeArrowheads="1"/>
          </p:cNvSpPr>
          <p:nvPr>
            <p:ph type="body" idx="1"/>
          </p:nvPr>
        </p:nvSpPr>
        <p:spPr>
          <a:xfrm>
            <a:off x="533400" y="1219200"/>
            <a:ext cx="8229600" cy="4343400"/>
          </a:xfrm>
        </p:spPr>
        <p:txBody>
          <a:bodyPr/>
          <a:lstStyle/>
          <a:p>
            <a:pPr marL="203200" indent="0" defTabSz="620713">
              <a:spcBef>
                <a:spcPts val="400"/>
              </a:spcBef>
              <a:buNone/>
              <a:defRPr/>
            </a:pPr>
            <a:r>
              <a:rPr lang="en-US" sz="2800" dirty="0">
                <a:latin typeface="Arial" pitchFamily="34" charset="0"/>
                <a:cs typeface="Arial" pitchFamily="34" charset="0"/>
              </a:rPr>
              <a:t>In either case, open-ended questions by the Scoutmaster are a good method to prompt the Scout’s comments. Encourage them to come to conclusions on their own; don’t simply tell them what you think.</a:t>
            </a:r>
          </a:p>
          <a:p>
            <a:pPr marL="203200" indent="0" defTabSz="620713">
              <a:spcBef>
                <a:spcPts val="400"/>
              </a:spcBef>
              <a:buNone/>
              <a:defRPr/>
            </a:pPr>
            <a:r>
              <a:rPr lang="en-US" sz="2800" dirty="0">
                <a:latin typeface="Arial" pitchFamily="34" charset="0"/>
                <a:ea typeface="ＭＳ Ｐゴシック" pitchFamily="34" charset="-128"/>
                <a:cs typeface="Arial" pitchFamily="34" charset="0"/>
              </a:rPr>
              <a:t>Also, encourage Scouts to ask questions during this meeting. Even, as a Scoutmaster, if you don’t have an immediate answer, actively listen and make sure you understand what the Scout is asking.</a:t>
            </a:r>
            <a:endParaRPr lang="en-US" sz="2800" dirty="0">
              <a:latin typeface="Arial" charset="0"/>
              <a:ea typeface="ＭＳ Ｐゴシック" pitchFamily="34" charset="-12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457200" y="1219200"/>
            <a:ext cx="8382000" cy="3657600"/>
          </a:xfrm>
        </p:spPr>
        <p:txBody>
          <a:bodyPr/>
          <a:lstStyle/>
          <a:p>
            <a:pPr indent="0">
              <a:buNone/>
            </a:pPr>
            <a:r>
              <a:rPr lang="en-US" sz="2800" dirty="0">
                <a:latin typeface="Arial" pitchFamily="34" charset="0"/>
                <a:cs typeface="Arial" pitchFamily="34" charset="0"/>
              </a:rPr>
              <a:t>The non-advancement conference may be related to a problem, either with the Scout or with the troop. In these cases, you will be counseling the Scout, helping him form their own conclusions </a:t>
            </a:r>
            <a:br>
              <a:rPr lang="en-US" sz="2800" dirty="0">
                <a:latin typeface="Arial" pitchFamily="34" charset="0"/>
                <a:cs typeface="Arial" pitchFamily="34" charset="0"/>
              </a:rPr>
            </a:br>
            <a:r>
              <a:rPr lang="en-US" sz="2800" dirty="0">
                <a:latin typeface="Arial" pitchFamily="34" charset="0"/>
                <a:cs typeface="Arial" pitchFamily="34" charset="0"/>
              </a:rPr>
              <a:t>about the problem at hand. In a good conference you may listen more than you speak. Listen carefully to what the Scout is saying, then listen to what he is not saying. </a:t>
            </a:r>
          </a:p>
        </p:txBody>
      </p:sp>
      <p:sp>
        <p:nvSpPr>
          <p:cNvPr id="20483" name="Rectangle 2"/>
          <p:cNvSpPr>
            <a:spLocks noGrp="1" noChangeArrowheads="1"/>
          </p:cNvSpPr>
          <p:nvPr>
            <p:ph type="title"/>
          </p:nvPr>
        </p:nvSpPr>
        <p:spPr>
          <a:xfrm>
            <a:off x="762000" y="533400"/>
            <a:ext cx="7696200" cy="685800"/>
          </a:xfrm>
        </p:spPr>
        <p:txBody>
          <a:bodyPr/>
          <a:lstStyle/>
          <a:p>
            <a:r>
              <a:rPr lang="en-US" sz="2800" u="sng" dirty="0">
                <a:latin typeface="Arial" pitchFamily="34" charset="0"/>
                <a:cs typeface="Arial" pitchFamily="34" charset="0"/>
              </a:rPr>
              <a:t>How to Hold a Scoutmaster Conference (cont.)</a:t>
            </a:r>
            <a:endParaRPr lang="en-US" sz="2800" dirty="0">
              <a:solidFill>
                <a:srgbClr val="000090"/>
              </a:solidFill>
              <a:latin typeface="Arial" charset="0"/>
              <a:ea typeface="ＭＳ Ｐゴシック" pitchFamily="34" charset="-12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762000"/>
            <a:ext cx="8229600" cy="685800"/>
          </a:xfrm>
        </p:spPr>
        <p:txBody>
          <a:bodyPr/>
          <a:lstStyle/>
          <a:p>
            <a:r>
              <a:rPr lang="en-US" sz="2800" u="sng" dirty="0">
                <a:latin typeface="Arial" pitchFamily="34" charset="0"/>
                <a:cs typeface="Arial" pitchFamily="34" charset="0"/>
              </a:rPr>
              <a:t>How to Hold a Scoutmaster Conference (cont.)</a:t>
            </a:r>
            <a:endParaRPr lang="en-US" sz="2800" dirty="0">
              <a:ea typeface="ＭＳ Ｐゴシック" pitchFamily="34" charset="-128"/>
            </a:endParaRPr>
          </a:p>
        </p:txBody>
      </p:sp>
      <p:sp>
        <p:nvSpPr>
          <p:cNvPr id="21507" name="Content Placeholder 2"/>
          <p:cNvSpPr>
            <a:spLocks noGrp="1"/>
          </p:cNvSpPr>
          <p:nvPr>
            <p:ph idx="1"/>
          </p:nvPr>
        </p:nvSpPr>
        <p:spPr>
          <a:xfrm>
            <a:off x="457200" y="1600200"/>
            <a:ext cx="8305800" cy="3810000"/>
          </a:xfrm>
        </p:spPr>
        <p:txBody>
          <a:bodyPr/>
          <a:lstStyle/>
          <a:p>
            <a:pPr indent="0">
              <a:buNone/>
            </a:pPr>
            <a:r>
              <a:rPr lang="en-US" sz="2800" dirty="0">
                <a:latin typeface="Arial" pitchFamily="34" charset="0"/>
                <a:cs typeface="Arial" pitchFamily="34" charset="0"/>
              </a:rPr>
              <a:t>Skilled counselors often respond to comments by others by simply smiling or giving encouraging sounds like “uh-huh” or “OK.” Ask the Scout to repeat what they are saying a different way to get an entirely different take on the situation. Confirm your understanding of what the Scout is saying </a:t>
            </a:r>
            <a:br>
              <a:rPr lang="en-US" sz="2800" dirty="0">
                <a:latin typeface="Arial" pitchFamily="34" charset="0"/>
                <a:cs typeface="Arial" pitchFamily="34" charset="0"/>
              </a:rPr>
            </a:br>
            <a:r>
              <a:rPr lang="en-US" sz="2800" dirty="0">
                <a:latin typeface="Arial" pitchFamily="34" charset="0"/>
                <a:cs typeface="Arial" pitchFamily="34" charset="0"/>
              </a:rPr>
              <a:t>by summarizing, but try not to put the Scout in a corner.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609600"/>
            <a:ext cx="8001000" cy="762000"/>
          </a:xfrm>
        </p:spPr>
        <p:txBody>
          <a:bodyPr/>
          <a:lstStyle/>
          <a:p>
            <a:r>
              <a:rPr lang="en-US" sz="2800" u="sng" dirty="0">
                <a:latin typeface="Arial" pitchFamily="34" charset="0"/>
                <a:cs typeface="Arial" pitchFamily="34" charset="0"/>
              </a:rPr>
              <a:t>How to Hold a Scoutmaster Conference (cont.)</a:t>
            </a:r>
            <a:endParaRPr lang="en-US" sz="2800" dirty="0">
              <a:ea typeface="ＭＳ Ｐゴシック" pitchFamily="34" charset="-128"/>
            </a:endParaRPr>
          </a:p>
        </p:txBody>
      </p:sp>
      <p:sp>
        <p:nvSpPr>
          <p:cNvPr id="22531" name="Content Placeholder 2"/>
          <p:cNvSpPr>
            <a:spLocks noGrp="1"/>
          </p:cNvSpPr>
          <p:nvPr>
            <p:ph idx="1"/>
          </p:nvPr>
        </p:nvSpPr>
        <p:spPr>
          <a:xfrm>
            <a:off x="381000" y="1295400"/>
            <a:ext cx="8229600" cy="3962400"/>
          </a:xfrm>
        </p:spPr>
        <p:txBody>
          <a:bodyPr/>
          <a:lstStyle/>
          <a:p>
            <a:pPr indent="0">
              <a:buNone/>
            </a:pPr>
            <a:r>
              <a:rPr lang="en-US" sz="2800" dirty="0">
                <a:latin typeface="Arial" pitchFamily="34" charset="0"/>
                <a:cs typeface="Arial" pitchFamily="34" charset="0"/>
              </a:rPr>
              <a:t>If there is a solution to the problem, try to allow the Scout to come up with it. Perhaps they cannot formulate a solution, but could choose from among several you can think of. In all events, try to have the Scout make the conclusions.</a:t>
            </a:r>
          </a:p>
          <a:p>
            <a:pPr indent="0">
              <a:buNone/>
            </a:pPr>
            <a:r>
              <a:rPr lang="en-US" sz="2800" dirty="0">
                <a:latin typeface="Arial" pitchFamily="34" charset="0"/>
                <a:cs typeface="Arial" pitchFamily="34" charset="0"/>
              </a:rPr>
              <a:t>If a solution cannot be found, agree to meet in the future to see if circumstances have changed or whether the Scout has found an answer to their problem.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685800"/>
            <a:ext cx="8229600" cy="762000"/>
          </a:xfrm>
        </p:spPr>
        <p:txBody>
          <a:bodyPr/>
          <a:lstStyle/>
          <a:p>
            <a:r>
              <a:rPr lang="en-US" sz="2800" u="sng" dirty="0">
                <a:latin typeface="Arial" pitchFamily="34" charset="0"/>
                <a:cs typeface="Arial" pitchFamily="34" charset="0"/>
              </a:rPr>
              <a:t>How to Hold a Scoutmaster Conference (cont.)</a:t>
            </a:r>
            <a:endParaRPr lang="en-US" sz="2800" dirty="0">
              <a:ea typeface="ＭＳ Ｐゴシック" pitchFamily="34" charset="-128"/>
            </a:endParaRPr>
          </a:p>
        </p:txBody>
      </p:sp>
      <p:sp>
        <p:nvSpPr>
          <p:cNvPr id="23555" name="Content Placeholder 2"/>
          <p:cNvSpPr>
            <a:spLocks noGrp="1"/>
          </p:cNvSpPr>
          <p:nvPr>
            <p:ph idx="1"/>
          </p:nvPr>
        </p:nvSpPr>
        <p:spPr>
          <a:xfrm>
            <a:off x="609600" y="1447800"/>
            <a:ext cx="8077200" cy="4419600"/>
          </a:xfrm>
        </p:spPr>
        <p:txBody>
          <a:bodyPr/>
          <a:lstStyle/>
          <a:p>
            <a:pPr indent="0">
              <a:buNone/>
            </a:pPr>
            <a:r>
              <a:rPr lang="en-US" sz="2800" dirty="0">
                <a:latin typeface="Arial" pitchFamily="34" charset="0"/>
                <a:cs typeface="Arial" pitchFamily="34" charset="0"/>
              </a:rPr>
              <a:t>In the advancement conference, you will assess the Scout’s readiness for their board of review (BOR) and their progress since their last Scoutmaster conference. This should not be a time of retesting his competence in Scouting skills; someone has already attested to that. The Scout must have completed all of their requirements for rank before the advancement conference can take place.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z="2800" u="sng" dirty="0">
                <a:latin typeface="Arial" pitchFamily="34" charset="0"/>
                <a:cs typeface="Arial" pitchFamily="34" charset="0"/>
              </a:rPr>
              <a:t>How to Hold a Scoutmaster Conference (cont.)</a:t>
            </a:r>
            <a:endParaRPr lang="en-US" sz="2800" dirty="0">
              <a:ea typeface="ＭＳ Ｐゴシック" pitchFamily="34" charset="-128"/>
            </a:endParaRPr>
          </a:p>
        </p:txBody>
      </p:sp>
      <p:sp>
        <p:nvSpPr>
          <p:cNvPr id="24579" name="Content Placeholder 2"/>
          <p:cNvSpPr>
            <a:spLocks noGrp="1"/>
          </p:cNvSpPr>
          <p:nvPr>
            <p:ph idx="1"/>
          </p:nvPr>
        </p:nvSpPr>
        <p:spPr>
          <a:xfrm>
            <a:off x="457200" y="1371600"/>
            <a:ext cx="8229600" cy="4495800"/>
          </a:xfrm>
        </p:spPr>
        <p:txBody>
          <a:bodyPr/>
          <a:lstStyle/>
          <a:p>
            <a:pPr indent="0">
              <a:buNone/>
            </a:pPr>
            <a:r>
              <a:rPr lang="en-US" sz="2800" dirty="0">
                <a:latin typeface="Arial" pitchFamily="34" charset="0"/>
                <a:cs typeface="Arial" pitchFamily="34" charset="0"/>
              </a:rPr>
              <a:t>It is appropriate to review the Scout’s achievements and to discuss them without retesting. Of course, this may be the time for you to check their advancement record for the appropriate signatures.</a:t>
            </a:r>
          </a:p>
          <a:p>
            <a:pPr indent="0">
              <a:buNone/>
            </a:pPr>
            <a:endParaRPr lang="en-US" sz="2800" dirty="0">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u="sng" dirty="0">
                <a:latin typeface="Arial" pitchFamily="34" charset="0"/>
                <a:cs typeface="Arial" pitchFamily="34" charset="0"/>
              </a:rPr>
              <a:t>How to Hold a Scoutmaster Conference (cont.)</a:t>
            </a:r>
            <a:endParaRPr lang="en-US" sz="2800" dirty="0"/>
          </a:p>
        </p:txBody>
      </p:sp>
      <p:sp>
        <p:nvSpPr>
          <p:cNvPr id="3" name="Content Placeholder 2"/>
          <p:cNvSpPr>
            <a:spLocks noGrp="1"/>
          </p:cNvSpPr>
          <p:nvPr>
            <p:ph idx="1"/>
          </p:nvPr>
        </p:nvSpPr>
        <p:spPr/>
        <p:txBody>
          <a:bodyPr/>
          <a:lstStyle/>
          <a:p>
            <a:pPr indent="0">
              <a:buNone/>
            </a:pPr>
            <a:r>
              <a:rPr lang="en-US" sz="2800" dirty="0">
                <a:latin typeface="Arial" pitchFamily="34" charset="0"/>
                <a:cs typeface="Arial" pitchFamily="34" charset="0"/>
              </a:rPr>
              <a:t>You can and should ask a Scout how they felt about certain accomplishments and how they felt they handled themselves on a service project. Ask a Scout about their leadership position and whether they believe they were successful. You can discuss any problems with an eye toward solving them. </a:t>
            </a:r>
          </a:p>
          <a:p>
            <a:pPr>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u="sng" dirty="0">
                <a:latin typeface="Arial" pitchFamily="34" charset="0"/>
                <a:cs typeface="Arial" pitchFamily="34" charset="0"/>
              </a:rPr>
              <a:t>How to Hold a Scoutmaster Conference (cont.)</a:t>
            </a:r>
          </a:p>
        </p:txBody>
      </p:sp>
      <p:sp>
        <p:nvSpPr>
          <p:cNvPr id="3" name="Content Placeholder 2"/>
          <p:cNvSpPr>
            <a:spLocks noGrp="1"/>
          </p:cNvSpPr>
          <p:nvPr>
            <p:ph idx="1"/>
          </p:nvPr>
        </p:nvSpPr>
        <p:spPr/>
        <p:txBody>
          <a:bodyPr/>
          <a:lstStyle/>
          <a:p>
            <a:pPr indent="0">
              <a:buNone/>
            </a:pPr>
            <a:r>
              <a:rPr lang="en-US" sz="2800" dirty="0">
                <a:latin typeface="Arial" pitchFamily="34" charset="0"/>
                <a:cs typeface="Arial" pitchFamily="34" charset="0"/>
              </a:rPr>
              <a:t>A Scout who is not ready to face a BOR (the last step in the advancement process) can be counseled if you sense a lack of Scout spirit or leadership.</a:t>
            </a:r>
          </a:p>
          <a:p>
            <a:pPr indent="0">
              <a:buNone/>
            </a:pPr>
            <a:r>
              <a:rPr lang="en-US" sz="2800" dirty="0">
                <a:latin typeface="Arial" pitchFamily="34" charset="0"/>
                <a:cs typeface="Arial" pitchFamily="34" charset="0"/>
              </a:rPr>
              <a:t>The Scoutmaster conference should not be a time to shut the door on advancement but to work with the Scout to create goals that will allow him to succeed.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u="sng" dirty="0">
                <a:latin typeface="Arial" pitchFamily="34" charset="0"/>
                <a:cs typeface="Arial" pitchFamily="34" charset="0"/>
              </a:rPr>
              <a:t>How to Hold a Scoutmaster Conference (cont.)</a:t>
            </a:r>
            <a:endParaRPr lang="en-US" sz="2800" u="sng" dirty="0"/>
          </a:p>
        </p:txBody>
      </p:sp>
      <p:sp>
        <p:nvSpPr>
          <p:cNvPr id="3" name="Content Placeholder 2"/>
          <p:cNvSpPr>
            <a:spLocks noGrp="1"/>
          </p:cNvSpPr>
          <p:nvPr>
            <p:ph idx="1"/>
          </p:nvPr>
        </p:nvSpPr>
        <p:spPr>
          <a:xfrm>
            <a:off x="457200" y="1600201"/>
            <a:ext cx="8229600" cy="2514599"/>
          </a:xfrm>
        </p:spPr>
        <p:txBody>
          <a:bodyPr/>
          <a:lstStyle/>
          <a:p>
            <a:pPr indent="0">
              <a:buNone/>
            </a:pPr>
            <a:r>
              <a:rPr lang="en-US" sz="2800" dirty="0">
                <a:latin typeface="Arial" panose="020B0604020202020204" pitchFamily="34" charset="0"/>
                <a:cs typeface="Arial" panose="020B0604020202020204" pitchFamily="34" charset="0"/>
              </a:rPr>
              <a:t>The requirement for advancement is that the Scout participate in a SMC, not that he “pass” the conference. Even after a negative SMC, if the Scout desires a BOR, they should be allowed to ask for and have one conducted. </a:t>
            </a:r>
          </a:p>
          <a:p>
            <a:pPr indent="0">
              <a:buNone/>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u="sng" dirty="0">
                <a:latin typeface="Arial" pitchFamily="34" charset="0"/>
                <a:cs typeface="Arial" pitchFamily="34" charset="0"/>
              </a:rPr>
              <a:t>How to Hold a Scoutmaster Conference (cont.)</a:t>
            </a:r>
            <a:endParaRPr lang="en-US" sz="2800" u="sng" dirty="0"/>
          </a:p>
        </p:txBody>
      </p:sp>
      <p:sp>
        <p:nvSpPr>
          <p:cNvPr id="3" name="Content Placeholder 2"/>
          <p:cNvSpPr>
            <a:spLocks noGrp="1"/>
          </p:cNvSpPr>
          <p:nvPr>
            <p:ph idx="1"/>
          </p:nvPr>
        </p:nvSpPr>
        <p:spPr/>
        <p:txBody>
          <a:bodyPr/>
          <a:lstStyle/>
          <a:p>
            <a:pPr indent="0">
              <a:buNone/>
            </a:pPr>
            <a:r>
              <a:rPr lang="en-US" sz="2800" dirty="0">
                <a:latin typeface="Arial" pitchFamily="34" charset="0"/>
                <a:cs typeface="Arial" pitchFamily="34" charset="0"/>
              </a:rPr>
              <a:t>When advancement may be deferred, it is important that there be no surprises. The Scout should not come to the SMC or BOR thinking that everything is OK and then be surprised that their advancement is deferred. They should have had plenty of warning and guidance prior to the negative SMC or BOR.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524000" y="533400"/>
            <a:ext cx="5791200" cy="685800"/>
          </a:xfrm>
        </p:spPr>
        <p:txBody>
          <a:bodyPr/>
          <a:lstStyle/>
          <a:p>
            <a:r>
              <a:rPr lang="en-US" sz="3600" u="sng" dirty="0">
                <a:latin typeface="Arial" charset="0"/>
                <a:ea typeface="ＭＳ Ｐゴシック" pitchFamily="34" charset="-128"/>
                <a:cs typeface="Arial" charset="0"/>
              </a:rPr>
              <a:t>Scoutmaster Conferences</a:t>
            </a:r>
          </a:p>
        </p:txBody>
      </p:sp>
      <p:sp>
        <p:nvSpPr>
          <p:cNvPr id="3075" name="Rectangle 3"/>
          <p:cNvSpPr>
            <a:spLocks noGrp="1" noChangeArrowheads="1"/>
          </p:cNvSpPr>
          <p:nvPr>
            <p:ph type="body" idx="1"/>
          </p:nvPr>
        </p:nvSpPr>
        <p:spPr>
          <a:xfrm>
            <a:off x="762000" y="1371600"/>
            <a:ext cx="7543800" cy="3810000"/>
          </a:xfrm>
        </p:spPr>
        <p:txBody>
          <a:bodyPr/>
          <a:lstStyle/>
          <a:p>
            <a:pPr marL="290513" indent="-290513" defTabSz="876300">
              <a:spcBef>
                <a:spcPts val="500"/>
              </a:spcBef>
            </a:pPr>
            <a:r>
              <a:rPr lang="en-US" sz="2600" dirty="0">
                <a:latin typeface="Arial" charset="0"/>
                <a:ea typeface="ＭＳ Ｐゴシック" pitchFamily="34" charset="-128"/>
                <a:cs typeface="Arial" charset="0"/>
                <a:sym typeface="Arial" charset="0"/>
              </a:rPr>
              <a:t>At the completion of the skills and knowledge requirements for each Scout rank, an important event takes place: the Scoutmaster Conference.</a:t>
            </a:r>
          </a:p>
          <a:p>
            <a:pPr marL="290513" indent="-290513" defTabSz="876300">
              <a:spcBef>
                <a:spcPts val="500"/>
              </a:spcBef>
            </a:pPr>
            <a:r>
              <a:rPr lang="en-US" sz="2600" dirty="0">
                <a:latin typeface="Arial" charset="0"/>
                <a:ea typeface="ＭＳ Ｐゴシック" pitchFamily="34" charset="-128"/>
                <a:cs typeface="Arial" charset="0"/>
                <a:sym typeface="Arial" charset="0"/>
              </a:rPr>
              <a:t>While an advancement SMC is typically held at the completion of the rank requirements, a SMC can take place at anytime.</a:t>
            </a:r>
          </a:p>
          <a:p>
            <a:pPr marL="290513" indent="-290513" defTabSz="876300">
              <a:spcBef>
                <a:spcPts val="500"/>
              </a:spcBef>
            </a:pPr>
            <a:r>
              <a:rPr lang="en-US" sz="2400" dirty="0">
                <a:latin typeface="Arial" pitchFamily="34" charset="0"/>
                <a:cs typeface="Arial" pitchFamily="34" charset="0"/>
              </a:rPr>
              <a:t>Another issue to be considered at the SMC is the concept of Scout spirit, which is part of the advancement process. </a:t>
            </a:r>
          </a:p>
          <a:p>
            <a:pPr marL="290513" indent="-290513" defTabSz="876300">
              <a:spcBef>
                <a:spcPts val="500"/>
              </a:spcBef>
            </a:pPr>
            <a:endParaRPr lang="en-US" sz="2600" dirty="0">
              <a:ea typeface="ＭＳ Ｐゴシック" pitchFamily="34" charset="-12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u="sng" dirty="0">
                <a:latin typeface="Arial" pitchFamily="34" charset="0"/>
                <a:cs typeface="Arial" pitchFamily="34" charset="0"/>
              </a:rPr>
              <a:t>How to Hold a Scoutmaster Conference (cont.)</a:t>
            </a:r>
            <a:endParaRPr lang="en-US" sz="2800" u="sng" dirty="0"/>
          </a:p>
        </p:txBody>
      </p:sp>
      <p:sp>
        <p:nvSpPr>
          <p:cNvPr id="3" name="Content Placeholder 2"/>
          <p:cNvSpPr>
            <a:spLocks noGrp="1"/>
          </p:cNvSpPr>
          <p:nvPr>
            <p:ph idx="1"/>
          </p:nvPr>
        </p:nvSpPr>
        <p:spPr/>
        <p:txBody>
          <a:bodyPr/>
          <a:lstStyle/>
          <a:p>
            <a:pPr indent="0">
              <a:buNone/>
            </a:pPr>
            <a:r>
              <a:rPr lang="en-US" sz="2800" dirty="0">
                <a:latin typeface="Arial" pitchFamily="34" charset="0"/>
                <a:cs typeface="Arial" pitchFamily="34" charset="0"/>
              </a:rPr>
              <a:t>Always end a Scoutmaster conference with praise for the positive aspects of the Scout’s </a:t>
            </a:r>
            <a:br>
              <a:rPr lang="en-US" sz="2800" dirty="0">
                <a:latin typeface="Arial" pitchFamily="34" charset="0"/>
                <a:cs typeface="Arial" pitchFamily="34" charset="0"/>
              </a:rPr>
            </a:br>
            <a:r>
              <a:rPr lang="en-US" sz="2800" dirty="0">
                <a:latin typeface="Arial" pitchFamily="34" charset="0"/>
                <a:cs typeface="Arial" pitchFamily="34" charset="0"/>
              </a:rPr>
              <a:t>character, their skill level, and/or their accomplishments. </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4455" y="762000"/>
            <a:ext cx="6629400" cy="914400"/>
          </a:xfrm>
        </p:spPr>
        <p:txBody>
          <a:bodyPr/>
          <a:lstStyle/>
          <a:p>
            <a:r>
              <a:rPr lang="en-US" sz="2800" u="sng" dirty="0">
                <a:latin typeface="Arial" pitchFamily="34" charset="0"/>
                <a:cs typeface="Arial" pitchFamily="34" charset="0"/>
              </a:rPr>
              <a:t>Questions to Ask During an Scoutmaster Conference</a:t>
            </a:r>
          </a:p>
        </p:txBody>
      </p:sp>
      <p:sp>
        <p:nvSpPr>
          <p:cNvPr id="3" name="Content Placeholder 2"/>
          <p:cNvSpPr>
            <a:spLocks noGrp="1"/>
          </p:cNvSpPr>
          <p:nvPr>
            <p:ph idx="1"/>
          </p:nvPr>
        </p:nvSpPr>
        <p:spPr>
          <a:xfrm>
            <a:off x="990600" y="1905000"/>
            <a:ext cx="5638800" cy="4038599"/>
          </a:xfrm>
        </p:spPr>
        <p:txBody>
          <a:bodyPr/>
          <a:lstStyle/>
          <a:p>
            <a:r>
              <a:rPr lang="en-US" sz="2400" dirty="0">
                <a:latin typeface="Arial" pitchFamily="34" charset="0"/>
                <a:cs typeface="Arial" pitchFamily="34" charset="0"/>
              </a:rPr>
              <a:t>Scout Spirit</a:t>
            </a:r>
          </a:p>
          <a:p>
            <a:r>
              <a:rPr lang="en-US" sz="2400" dirty="0">
                <a:latin typeface="Arial" pitchFamily="34" charset="0"/>
                <a:cs typeface="Arial" pitchFamily="34" charset="0"/>
              </a:rPr>
              <a:t>Duty to Others</a:t>
            </a:r>
          </a:p>
          <a:p>
            <a:r>
              <a:rPr lang="en-US" sz="2400" dirty="0">
                <a:latin typeface="Arial" pitchFamily="34" charset="0"/>
                <a:cs typeface="Arial" pitchFamily="34" charset="0"/>
              </a:rPr>
              <a:t>Rank Advancement Likes &amp; Dislikes</a:t>
            </a:r>
          </a:p>
          <a:p>
            <a:r>
              <a:rPr lang="en-US" sz="2400" dirty="0">
                <a:latin typeface="Arial" pitchFamily="34" charset="0"/>
                <a:cs typeface="Arial" pitchFamily="34" charset="0"/>
              </a:rPr>
              <a:t>Camping Trip Experiences</a:t>
            </a:r>
          </a:p>
          <a:p>
            <a:r>
              <a:rPr lang="en-US" sz="2400" dirty="0">
                <a:latin typeface="Arial" pitchFamily="34" charset="0"/>
                <a:cs typeface="Arial" pitchFamily="34" charset="0"/>
              </a:rPr>
              <a:t>Patrol Experiences</a:t>
            </a:r>
          </a:p>
          <a:p>
            <a:r>
              <a:rPr lang="en-US" sz="2400" dirty="0">
                <a:latin typeface="Arial" pitchFamily="34" charset="0"/>
                <a:cs typeface="Arial" pitchFamily="34" charset="0"/>
              </a:rPr>
              <a:t>Troop Experiences</a:t>
            </a:r>
          </a:p>
          <a:p>
            <a:r>
              <a:rPr lang="en-US" sz="2400" dirty="0">
                <a:latin typeface="Arial" pitchFamily="34" charset="0"/>
                <a:cs typeface="Arial" pitchFamily="34" charset="0"/>
              </a:rPr>
              <a:t>Leadership Goals</a:t>
            </a:r>
          </a:p>
          <a:p>
            <a:r>
              <a:rPr lang="en-US" sz="2400" dirty="0">
                <a:latin typeface="Arial" pitchFamily="34" charset="0"/>
                <a:cs typeface="Arial" pitchFamily="34" charset="0"/>
              </a:rPr>
              <a:t>Next Rank Goals</a:t>
            </a:r>
          </a:p>
          <a:p>
            <a:r>
              <a:rPr lang="en-US" sz="2400" dirty="0">
                <a:latin typeface="Arial" pitchFamily="34" charset="0"/>
                <a:cs typeface="Arial" pitchFamily="34" charset="0"/>
              </a:rPr>
              <a:t>Youth Protection</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914400"/>
            <a:ext cx="8229600" cy="914400"/>
          </a:xfrm>
        </p:spPr>
        <p:txBody>
          <a:bodyPr/>
          <a:lstStyle/>
          <a:p>
            <a:r>
              <a:rPr lang="en-US" sz="3600" b="1" u="sng" dirty="0">
                <a:latin typeface="Arial" charset="0"/>
                <a:ea typeface="ＭＳ Ｐゴシック" pitchFamily="34" charset="-128"/>
                <a:cs typeface="Arial" charset="0"/>
              </a:rPr>
              <a:t>Scoutmaster Conferences</a:t>
            </a:r>
            <a:endParaRPr lang="en-US" u="sng" dirty="0">
              <a:ea typeface="ＭＳ Ｐゴシック" pitchFamily="34" charset="-128"/>
            </a:endParaRPr>
          </a:p>
        </p:txBody>
      </p:sp>
      <p:sp>
        <p:nvSpPr>
          <p:cNvPr id="27651" name="Content Placeholder 2"/>
          <p:cNvSpPr>
            <a:spLocks noGrp="1"/>
          </p:cNvSpPr>
          <p:nvPr>
            <p:ph idx="1"/>
          </p:nvPr>
        </p:nvSpPr>
        <p:spPr>
          <a:xfrm>
            <a:off x="1905000" y="2819400"/>
            <a:ext cx="5562600" cy="685800"/>
          </a:xfrm>
        </p:spPr>
        <p:txBody>
          <a:bodyPr/>
          <a:lstStyle/>
          <a:p>
            <a:pPr>
              <a:buFont typeface="Arial" charset="0"/>
              <a:buNone/>
            </a:pPr>
            <a:r>
              <a:rPr lang="en-US" sz="3600" dirty="0">
                <a:latin typeface="Arial" charset="0"/>
                <a:ea typeface="ＭＳ Ｐゴシック" pitchFamily="34" charset="-128"/>
                <a:cs typeface="Arial" charset="0"/>
              </a:rPr>
              <a:t>Questions or Comments?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33400"/>
            <a:ext cx="6553200" cy="914400"/>
          </a:xfrm>
        </p:spPr>
        <p:txBody>
          <a:bodyPr/>
          <a:lstStyle/>
          <a:p>
            <a:r>
              <a:rPr lang="en-US" sz="3200" u="sng" dirty="0">
                <a:latin typeface="Arial" pitchFamily="34" charset="0"/>
                <a:cs typeface="Arial" pitchFamily="34" charset="0"/>
              </a:rPr>
              <a:t>Why a Scoutmaster Conference?</a:t>
            </a:r>
          </a:p>
        </p:txBody>
      </p:sp>
      <p:sp>
        <p:nvSpPr>
          <p:cNvPr id="4" name="Rectangle 3"/>
          <p:cNvSpPr/>
          <p:nvPr/>
        </p:nvSpPr>
        <p:spPr>
          <a:xfrm>
            <a:off x="838200" y="1524000"/>
            <a:ext cx="7391400" cy="3539430"/>
          </a:xfrm>
          <a:prstGeom prst="rect">
            <a:avLst/>
          </a:prstGeom>
        </p:spPr>
        <p:txBody>
          <a:bodyPr wrap="square">
            <a:spAutoFit/>
          </a:bodyPr>
          <a:lstStyle/>
          <a:p>
            <a:r>
              <a:rPr lang="en-US" sz="2800" dirty="0"/>
              <a:t>The relationship between a Scout and his Scoutmaster is important for the troop’s health and for the Scout’s success. The </a:t>
            </a:r>
            <a:br>
              <a:rPr lang="en-US" sz="2800" dirty="0"/>
            </a:br>
            <a:r>
              <a:rPr lang="en-US" sz="2800" dirty="0"/>
              <a:t>Scoutmaster must watch the troop’s dynamics to see who is showing leadership, who is holding back, who is shy, who is working with the younger Scouts, who is skilled in outdoor activities, etc</a:t>
            </a:r>
            <a:r>
              <a:rPr lang="en-US"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533400"/>
            <a:ext cx="7620000" cy="914400"/>
          </a:xfrm>
        </p:spPr>
        <p:txBody>
          <a:bodyPr/>
          <a:lstStyle/>
          <a:p>
            <a:r>
              <a:rPr lang="en-US" sz="2800" u="sng" dirty="0">
                <a:latin typeface="Arial" charset="0"/>
                <a:ea typeface="ＭＳ Ｐゴシック" pitchFamily="34" charset="-128"/>
                <a:cs typeface="Arial" charset="0"/>
              </a:rPr>
              <a:t>The Role of the Scoutmaster Conference</a:t>
            </a:r>
            <a:endParaRPr lang="en-US" sz="2800" u="sng" dirty="0">
              <a:latin typeface="Arial" charset="0"/>
              <a:ea typeface="ＭＳ Ｐゴシック" pitchFamily="34" charset="-128"/>
            </a:endParaRPr>
          </a:p>
        </p:txBody>
      </p:sp>
      <p:sp>
        <p:nvSpPr>
          <p:cNvPr id="4099" name="Rectangle 3"/>
          <p:cNvSpPr>
            <a:spLocks noGrp="1" noChangeArrowheads="1"/>
          </p:cNvSpPr>
          <p:nvPr>
            <p:ph type="body" idx="1"/>
          </p:nvPr>
        </p:nvSpPr>
        <p:spPr>
          <a:xfrm>
            <a:off x="457200" y="1447800"/>
            <a:ext cx="8305800" cy="3886200"/>
          </a:xfrm>
        </p:spPr>
        <p:txBody>
          <a:bodyPr/>
          <a:lstStyle/>
          <a:p>
            <a:pPr marL="182880" indent="0">
              <a:buNone/>
            </a:pPr>
            <a:r>
              <a:rPr lang="en-US" sz="2800" dirty="0">
                <a:latin typeface="Arial" pitchFamily="34" charset="0"/>
                <a:cs typeface="Arial" pitchFamily="34" charset="0"/>
              </a:rPr>
              <a:t>According to the Boy Scouts of America charter, the purpose of Scouts BSA is to develop in a young people the ability to do things for themselves and for others, to train them in outdoor skills, and to teach them patriotism, courage, self-reliance, and kindred virtues. We use the methods of Scouting—including advancement, the outdoors, and adult association—to accomplish these </a:t>
            </a:r>
            <a:br>
              <a:rPr lang="en-US" sz="2800" dirty="0">
                <a:latin typeface="Arial" pitchFamily="34" charset="0"/>
                <a:cs typeface="Arial" pitchFamily="34" charset="0"/>
              </a:rPr>
            </a:br>
            <a:r>
              <a:rPr lang="en-US" sz="2800" dirty="0">
                <a:latin typeface="Arial" pitchFamily="34" charset="0"/>
                <a:cs typeface="Arial" pitchFamily="34" charset="0"/>
              </a:rPr>
              <a:t>goals.</a:t>
            </a:r>
            <a:endParaRPr lang="en-US" sz="2800" dirty="0">
              <a:solidFill>
                <a:srgbClr val="000090"/>
              </a:solidFill>
              <a:latin typeface="Arial" pitchFamily="34" charset="0"/>
              <a:ea typeface="ＭＳ Ｐゴシック" pitchFamily="34" charset="-128"/>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09600" y="533400"/>
            <a:ext cx="7772400" cy="838200"/>
          </a:xfrm>
        </p:spPr>
        <p:txBody>
          <a:bodyPr/>
          <a:lstStyle/>
          <a:p>
            <a:r>
              <a:rPr lang="en-US" sz="2800" u="sng" dirty="0">
                <a:latin typeface="Arial" charset="0"/>
                <a:ea typeface="ＭＳ Ｐゴシック" pitchFamily="34" charset="-128"/>
                <a:cs typeface="Arial" charset="0"/>
              </a:rPr>
              <a:t>The Role of the Scoutmaster Conference (cont.)</a:t>
            </a:r>
            <a:endParaRPr lang="en-US" sz="2800" u="sng" dirty="0">
              <a:ea typeface="ＭＳ Ｐゴシック" pitchFamily="34" charset="-128"/>
            </a:endParaRPr>
          </a:p>
        </p:txBody>
      </p:sp>
      <p:sp>
        <p:nvSpPr>
          <p:cNvPr id="5123" name="Content Placeholder 3"/>
          <p:cNvSpPr>
            <a:spLocks noGrp="1"/>
          </p:cNvSpPr>
          <p:nvPr>
            <p:ph idx="1"/>
          </p:nvPr>
        </p:nvSpPr>
        <p:spPr>
          <a:xfrm>
            <a:off x="304800" y="1447800"/>
            <a:ext cx="8229600" cy="3505200"/>
          </a:xfrm>
        </p:spPr>
        <p:txBody>
          <a:bodyPr/>
          <a:lstStyle/>
          <a:p>
            <a:pPr indent="0">
              <a:buNone/>
            </a:pPr>
            <a:r>
              <a:rPr lang="en-US" sz="2800" dirty="0">
                <a:latin typeface="Arial" pitchFamily="34" charset="0"/>
                <a:cs typeface="Arial" pitchFamily="34" charset="0"/>
              </a:rPr>
              <a:t>In that context, the SMC allows the Scoutmaster to review:</a:t>
            </a:r>
          </a:p>
          <a:p>
            <a:pPr lvl="1"/>
            <a:r>
              <a:rPr lang="en-US" sz="2400" dirty="0">
                <a:latin typeface="Arial" pitchFamily="34" charset="0"/>
                <a:cs typeface="Arial" pitchFamily="34" charset="0"/>
              </a:rPr>
              <a:t>The Scout’s growth in their understanding of Scouting’s ideals </a:t>
            </a:r>
          </a:p>
          <a:p>
            <a:pPr lvl="1"/>
            <a:r>
              <a:rPr lang="en-US" sz="2400" dirty="0">
                <a:latin typeface="Arial" pitchFamily="34" charset="0"/>
                <a:cs typeface="Arial" pitchFamily="34" charset="0"/>
              </a:rPr>
              <a:t>How the Scout applies these ideals in their daily life and in the troop </a:t>
            </a:r>
          </a:p>
          <a:p>
            <a:pPr lvl="1"/>
            <a:r>
              <a:rPr lang="en-US" sz="2400" dirty="0">
                <a:latin typeface="Arial" pitchFamily="34" charset="0"/>
                <a:cs typeface="Arial" pitchFamily="34" charset="0"/>
              </a:rPr>
              <a:t>The requirements of the Scout’s next rank so that they can be properly encouraged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09600" y="609600"/>
            <a:ext cx="7848600" cy="762000"/>
          </a:xfrm>
        </p:spPr>
        <p:txBody>
          <a:bodyPr/>
          <a:lstStyle/>
          <a:p>
            <a:r>
              <a:rPr lang="en-US" sz="2800" u="sng" dirty="0">
                <a:latin typeface="Arial" charset="0"/>
                <a:ea typeface="ＭＳ Ｐゴシック" pitchFamily="34" charset="-128"/>
                <a:cs typeface="Arial" charset="0"/>
              </a:rPr>
              <a:t>The Role of the Scoutmaster Conference (cont,)</a:t>
            </a:r>
            <a:endParaRPr lang="en-US" sz="2800" dirty="0">
              <a:ea typeface="ＭＳ Ｐゴシック" pitchFamily="34" charset="-128"/>
            </a:endParaRPr>
          </a:p>
        </p:txBody>
      </p:sp>
      <p:sp>
        <p:nvSpPr>
          <p:cNvPr id="6147" name="Content Placeholder 2"/>
          <p:cNvSpPr>
            <a:spLocks noGrp="1"/>
          </p:cNvSpPr>
          <p:nvPr>
            <p:ph idx="1"/>
          </p:nvPr>
        </p:nvSpPr>
        <p:spPr>
          <a:xfrm>
            <a:off x="762000" y="1371600"/>
            <a:ext cx="7543800" cy="3962400"/>
          </a:xfrm>
        </p:spPr>
        <p:txBody>
          <a:bodyPr/>
          <a:lstStyle/>
          <a:p>
            <a:pPr indent="0">
              <a:buNone/>
            </a:pPr>
            <a:r>
              <a:rPr lang="en-US" dirty="0">
                <a:latin typeface="Arial" pitchFamily="34" charset="0"/>
                <a:cs typeface="Arial" pitchFamily="34" charset="0"/>
              </a:rPr>
              <a:t>Further, the Scoutmaster must watch the individual Scout to determine whether they are advancing, whether they are having fun, and whether they seem eager or uneasy.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3"/>
          <p:cNvSpPr>
            <a:spLocks noGrp="1" noChangeArrowheads="1"/>
          </p:cNvSpPr>
          <p:nvPr>
            <p:ph type="body" idx="1"/>
          </p:nvPr>
        </p:nvSpPr>
        <p:spPr>
          <a:xfrm>
            <a:off x="457200" y="1447800"/>
            <a:ext cx="8458200" cy="2743200"/>
          </a:xfrm>
        </p:spPr>
        <p:txBody>
          <a:bodyPr/>
          <a:lstStyle/>
          <a:p>
            <a:pPr indent="0">
              <a:buNone/>
              <a:defRPr/>
            </a:pPr>
            <a:r>
              <a:rPr lang="en-US" sz="2800" dirty="0">
                <a:latin typeface="Arial" pitchFamily="34" charset="0"/>
                <a:cs typeface="Arial" pitchFamily="34" charset="0"/>
              </a:rPr>
              <a:t>Performing these activities to gain insight of the Scouts is not easily performed if a Scoutmaster delegates SMC to assistants. But sometimes this is necessary.  So close cooperation and communications between the Scoutmaster and his assistants is essential.</a:t>
            </a:r>
          </a:p>
          <a:p>
            <a:pPr>
              <a:buFont typeface="Arial" pitchFamily="34" charset="0"/>
              <a:buNone/>
              <a:defRPr/>
            </a:pPr>
            <a:endParaRPr lang="en-US" sz="1800" b="1" dirty="0">
              <a:solidFill>
                <a:schemeClr val="accent1">
                  <a:lumMod val="75000"/>
                </a:schemeClr>
              </a:solidFill>
              <a:latin typeface="Arial" pitchFamily="34" charset="0"/>
              <a:cs typeface="Arial" pitchFamily="34" charset="0"/>
            </a:endParaRPr>
          </a:p>
        </p:txBody>
      </p:sp>
      <p:sp>
        <p:nvSpPr>
          <p:cNvPr id="7171" name="Rectangle 2"/>
          <p:cNvSpPr>
            <a:spLocks noGrp="1" noChangeArrowheads="1"/>
          </p:cNvSpPr>
          <p:nvPr>
            <p:ph type="title"/>
          </p:nvPr>
        </p:nvSpPr>
        <p:spPr>
          <a:xfrm>
            <a:off x="533400" y="609600"/>
            <a:ext cx="7696200" cy="609600"/>
          </a:xfrm>
        </p:spPr>
        <p:txBody>
          <a:bodyPr/>
          <a:lstStyle/>
          <a:p>
            <a:r>
              <a:rPr lang="en-US" sz="2800" u="sng" dirty="0">
                <a:latin typeface="Arial" charset="0"/>
                <a:ea typeface="ＭＳ Ｐゴシック" pitchFamily="34" charset="-128"/>
                <a:cs typeface="Arial" charset="0"/>
              </a:rPr>
              <a:t>Who Conducts the Scoutmaster Conference?</a:t>
            </a:r>
            <a:endParaRPr lang="en-US" sz="2800" u="sng" dirty="0">
              <a:latin typeface="Arial" charset="0"/>
              <a:ea typeface="ＭＳ Ｐゴシック"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219200" y="685800"/>
            <a:ext cx="5943600" cy="914400"/>
          </a:xfrm>
        </p:spPr>
        <p:txBody>
          <a:bodyPr/>
          <a:lstStyle/>
          <a:p>
            <a:r>
              <a:rPr lang="en-US" sz="2800" u="sng" dirty="0">
                <a:latin typeface="Arial" charset="0"/>
                <a:ea typeface="ＭＳ Ｐゴシック" pitchFamily="34" charset="-128"/>
                <a:cs typeface="Arial" charset="0"/>
              </a:rPr>
              <a:t>Who Conducts the Scoutmaster Conference? (cont.)</a:t>
            </a:r>
            <a:endParaRPr lang="en-US" sz="2800" u="sng" dirty="0">
              <a:solidFill>
                <a:srgbClr val="000090"/>
              </a:solidFill>
              <a:latin typeface="Arial" charset="0"/>
              <a:ea typeface="ＭＳ Ｐゴシック" pitchFamily="34" charset="-128"/>
            </a:endParaRPr>
          </a:p>
        </p:txBody>
      </p:sp>
      <p:sp>
        <p:nvSpPr>
          <p:cNvPr id="556035" name="Rectangle 3"/>
          <p:cNvSpPr>
            <a:spLocks noGrp="1" noChangeArrowheads="1"/>
          </p:cNvSpPr>
          <p:nvPr>
            <p:ph type="body" idx="1"/>
          </p:nvPr>
        </p:nvSpPr>
        <p:spPr>
          <a:xfrm>
            <a:off x="762000" y="1828800"/>
            <a:ext cx="7467600" cy="3505200"/>
          </a:xfrm>
        </p:spPr>
        <p:txBody>
          <a:bodyPr/>
          <a:lstStyle/>
          <a:p>
            <a:pPr indent="0">
              <a:buNone/>
            </a:pPr>
            <a:r>
              <a:rPr lang="en-US" dirty="0">
                <a:latin typeface="Arial" pitchFamily="34" charset="0"/>
                <a:cs typeface="Arial" pitchFamily="34" charset="0"/>
              </a:rPr>
              <a:t>In large troops, delegating this function may be necessary, especially when large numbers of </a:t>
            </a:r>
            <a:r>
              <a:rPr lang="en-US" dirty="0" err="1">
                <a:latin typeface="Arial" pitchFamily="34" charset="0"/>
                <a:cs typeface="Arial" pitchFamily="34" charset="0"/>
              </a:rPr>
              <a:t>Webelos</a:t>
            </a:r>
            <a:r>
              <a:rPr lang="en-US" dirty="0">
                <a:latin typeface="Arial" pitchFamily="34" charset="0"/>
                <a:cs typeface="Arial" pitchFamily="34" charset="0"/>
              </a:rPr>
              <a:t> Scouts are joining the troop. In these cases, an experienced assistant Scoutmaster can fill in to conduct the SMC.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3696</TotalTime>
  <Words>1884</Words>
  <Application>Microsoft Macintosh PowerPoint</Application>
  <PresentationFormat>On-screen Show (4:3)</PresentationFormat>
  <Paragraphs>96</Paragraphs>
  <Slides>32</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32</vt:i4>
      </vt:variant>
    </vt:vector>
  </HeadingPairs>
  <TitlesOfParts>
    <vt:vector size="35" baseType="lpstr">
      <vt:lpstr>Arial</vt:lpstr>
      <vt:lpstr>Calibri</vt:lpstr>
      <vt:lpstr>Office Theme</vt:lpstr>
      <vt:lpstr>Massabesic District Scouts BSA Roundtable September 14, 2020</vt:lpstr>
      <vt:lpstr>Scoutmaster Conferences</vt:lpstr>
      <vt:lpstr>Scoutmaster Conferences</vt:lpstr>
      <vt:lpstr>Why a Scoutmaster Conference?</vt:lpstr>
      <vt:lpstr>The Role of the Scoutmaster Conference</vt:lpstr>
      <vt:lpstr>The Role of the Scoutmaster Conference (cont.)</vt:lpstr>
      <vt:lpstr>The Role of the Scoutmaster Conference (cont,)</vt:lpstr>
      <vt:lpstr>Who Conducts the Scoutmaster Conference?</vt:lpstr>
      <vt:lpstr>Who Conducts the Scoutmaster Conference? (cont.)</vt:lpstr>
      <vt:lpstr>Who Conducts the Scoutmaster Conference? (cont.)</vt:lpstr>
      <vt:lpstr> When and Where to Hold a Scoutmaster Conference  </vt:lpstr>
      <vt:lpstr>When and Where to Hold a Scoutmaster Conference (cont.)</vt:lpstr>
      <vt:lpstr>When and Where to Hold a Scoutmaster Conference (cont.)</vt:lpstr>
      <vt:lpstr>When and Where to Hold a Scoutmaster Conference (cont.)</vt:lpstr>
      <vt:lpstr>When and Where to Hold a Scoutmaster Conference (cont.)</vt:lpstr>
      <vt:lpstr>Types of Scoutmaster Conferences</vt:lpstr>
      <vt:lpstr>PowerPoint Presentation</vt:lpstr>
      <vt:lpstr>Types of Scoutmaster Conferences (Cont.)</vt:lpstr>
      <vt:lpstr>How to Hold a Scoutmaster Conference</vt:lpstr>
      <vt:lpstr>How to Hold a Scoutmaster Conference (cont.)</vt:lpstr>
      <vt:lpstr>How to Hold a Scoutmaster Conference (cont.)</vt:lpstr>
      <vt:lpstr>How to Hold a Scoutmaster Conference (cont.)</vt:lpstr>
      <vt:lpstr>How to Hold a Scoutmaster Conference (cont.)</vt:lpstr>
      <vt:lpstr>How to Hold a Scoutmaster Conference (cont.)</vt:lpstr>
      <vt:lpstr>How to Hold a Scoutmaster Conference (cont.)</vt:lpstr>
      <vt:lpstr>How to Hold a Scoutmaster Conference (cont.)</vt:lpstr>
      <vt:lpstr>How to Hold a Scoutmaster Conference (cont.)</vt:lpstr>
      <vt:lpstr>How to Hold a Scoutmaster Conference (cont.)</vt:lpstr>
      <vt:lpstr>How to Hold a Scoutmaster Conference (cont.)</vt:lpstr>
      <vt:lpstr>How to Hold a Scoutmaster Conference (cont.)</vt:lpstr>
      <vt:lpstr>Questions to Ask During an Scoutmaster Conference</vt:lpstr>
      <vt:lpstr>Scoutmaster Conferences</vt:lpstr>
    </vt:vector>
  </TitlesOfParts>
  <Company>Boy Scouts of America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dakinn</dc:creator>
  <cp:lastModifiedBy>Tyler Yankey</cp:lastModifiedBy>
  <cp:revision>338</cp:revision>
  <dcterms:created xsi:type="dcterms:W3CDTF">2010-11-03T21:03:51Z</dcterms:created>
  <dcterms:modified xsi:type="dcterms:W3CDTF">2020-09-16T13:42:24Z</dcterms:modified>
</cp:coreProperties>
</file>